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9"/>
  </p:notesMasterIdLst>
  <p:sldIdLst>
    <p:sldId id="297" r:id="rId6"/>
    <p:sldId id="260" r:id="rId7"/>
    <p:sldId id="261" r:id="rId8"/>
    <p:sldId id="284" r:id="rId9"/>
    <p:sldId id="293" r:id="rId10"/>
    <p:sldId id="287" r:id="rId11"/>
    <p:sldId id="262" r:id="rId12"/>
    <p:sldId id="300" r:id="rId13"/>
    <p:sldId id="298" r:id="rId14"/>
    <p:sldId id="304" r:id="rId15"/>
    <p:sldId id="295" r:id="rId16"/>
    <p:sldId id="305" r:id="rId17"/>
    <p:sldId id="301" r:id="rId18"/>
    <p:sldId id="303" r:id="rId19"/>
    <p:sldId id="306" r:id="rId20"/>
    <p:sldId id="308" r:id="rId21"/>
    <p:sldId id="307" r:id="rId22"/>
    <p:sldId id="310" r:id="rId23"/>
    <p:sldId id="296" r:id="rId24"/>
    <p:sldId id="291" r:id="rId25"/>
    <p:sldId id="309" r:id="rId26"/>
    <p:sldId id="282" r:id="rId27"/>
    <p:sldId id="302"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28" clrIdx="0">
    <p:extLst>
      <p:ext uri="{19B8F6BF-5375-455C-9EA6-DF929625EA0E}">
        <p15:presenceInfo xmlns:p15="http://schemas.microsoft.com/office/powerpoint/2012/main" userId="S::kmorgan@firstinspires.org::19752d8f-270a-426b-91ad-1bf5c79275bc" providerId="AD"/>
      </p:ext>
    </p:extLst>
  </p:cmAuthor>
  <p:cmAuthor id="2" name="Tammy Pankey" initials="TP" lastIdx="41" clrIdx="1">
    <p:extLst>
      <p:ext uri="{19B8F6BF-5375-455C-9EA6-DF929625EA0E}">
        <p15:presenceInfo xmlns:p15="http://schemas.microsoft.com/office/powerpoint/2012/main" userId="S::tpankey@firstinspires.org::89b84b47-0384-4d66-b56e-dc00ebdb68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ABE6FB"/>
    <a:srgbClr val="CCFFFF"/>
    <a:srgbClr val="4472C4"/>
    <a:srgbClr val="00A551"/>
    <a:srgbClr val="00A651"/>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66074-DD9B-48BB-A6AC-DFBBB0D7802E}" v="11" dt="2021-08-05T20:53:59.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361" autoAdjust="0"/>
  </p:normalViewPr>
  <p:slideViewPr>
    <p:cSldViewPr snapToGrid="0">
      <p:cViewPr varScale="1">
        <p:scale>
          <a:sx n="98" d="100"/>
          <a:sy n="98" d="100"/>
        </p:scale>
        <p:origin x="2488" y="200"/>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1DD66074-DD9B-48BB-A6AC-DFBBB0D7802E}"/>
    <pc:docChg chg="custSel addSld modSld sldOrd">
      <pc:chgData name="Kathy Morgan" userId="19752d8f-270a-426b-91ad-1bf5c79275bc" providerId="ADAL" clId="{1DD66074-DD9B-48BB-A6AC-DFBBB0D7802E}" dt="2021-08-05T20:53:59.036" v="212" actId="165"/>
      <pc:docMkLst>
        <pc:docMk/>
      </pc:docMkLst>
      <pc:sldChg chg="addSp modSp mod delCm">
        <pc:chgData name="Kathy Morgan" userId="19752d8f-270a-426b-91ad-1bf5c79275bc" providerId="ADAL" clId="{1DD66074-DD9B-48BB-A6AC-DFBBB0D7802E}" dt="2021-08-05T20:21:20.835" v="14" actId="1592"/>
        <pc:sldMkLst>
          <pc:docMk/>
          <pc:sldMk cId="1717468709" sldId="260"/>
        </pc:sldMkLst>
        <pc:picChg chg="add mod">
          <ac:chgData name="Kathy Morgan" userId="19752d8f-270a-426b-91ad-1bf5c79275bc" providerId="ADAL" clId="{1DD66074-DD9B-48BB-A6AC-DFBBB0D7802E}" dt="2021-08-05T20:21:17.219" v="13" actId="1076"/>
          <ac:picMkLst>
            <pc:docMk/>
            <pc:sldMk cId="1717468709" sldId="260"/>
            <ac:picMk id="7" creationId="{E0DDC988-35CC-4C23-BDD4-5844D56F098A}"/>
          </ac:picMkLst>
        </pc:picChg>
      </pc:sldChg>
      <pc:sldChg chg="addSp delSp modSp mod delCm">
        <pc:chgData name="Kathy Morgan" userId="19752d8f-270a-426b-91ad-1bf5c79275bc" providerId="ADAL" clId="{1DD66074-DD9B-48BB-A6AC-DFBBB0D7802E}" dt="2021-08-05T20:53:59.036" v="212" actId="165"/>
        <pc:sldMkLst>
          <pc:docMk/>
          <pc:sldMk cId="3822573366" sldId="262"/>
        </pc:sldMkLst>
        <pc:grpChg chg="add del mod">
          <ac:chgData name="Kathy Morgan" userId="19752d8f-270a-426b-91ad-1bf5c79275bc" providerId="ADAL" clId="{1DD66074-DD9B-48BB-A6AC-DFBBB0D7802E}" dt="2021-08-05T20:53:59.036" v="212" actId="165"/>
          <ac:grpSpMkLst>
            <pc:docMk/>
            <pc:sldMk cId="3822573366" sldId="262"/>
            <ac:grpSpMk id="3" creationId="{2DCD7080-66D8-465F-8317-DAE384FD4706}"/>
          </ac:grpSpMkLst>
        </pc:grpChg>
        <pc:picChg chg="mod topLvl">
          <ac:chgData name="Kathy Morgan" userId="19752d8f-270a-426b-91ad-1bf5c79275bc" providerId="ADAL" clId="{1DD66074-DD9B-48BB-A6AC-DFBBB0D7802E}" dt="2021-08-05T20:53:59.036" v="212" actId="165"/>
          <ac:picMkLst>
            <pc:docMk/>
            <pc:sldMk cId="3822573366" sldId="262"/>
            <ac:picMk id="6" creationId="{B4BE8927-197C-4DD3-864D-E506210C4F14}"/>
          </ac:picMkLst>
        </pc:picChg>
        <pc:picChg chg="add mod topLvl modCrop">
          <ac:chgData name="Kathy Morgan" userId="19752d8f-270a-426b-91ad-1bf5c79275bc" providerId="ADAL" clId="{1DD66074-DD9B-48BB-A6AC-DFBBB0D7802E}" dt="2021-08-05T20:53:59.036" v="212" actId="165"/>
          <ac:picMkLst>
            <pc:docMk/>
            <pc:sldMk cId="3822573366" sldId="262"/>
            <ac:picMk id="7" creationId="{82D9ACED-2A70-4138-A6BB-939623A616FB}"/>
          </ac:picMkLst>
        </pc:picChg>
      </pc:sldChg>
      <pc:sldChg chg="ord">
        <pc:chgData name="Kathy Morgan" userId="19752d8f-270a-426b-91ad-1bf5c79275bc" providerId="ADAL" clId="{1DD66074-DD9B-48BB-A6AC-DFBBB0D7802E}" dt="2021-08-05T20:27:24.029" v="57"/>
        <pc:sldMkLst>
          <pc:docMk/>
          <pc:sldMk cId="2332097036" sldId="291"/>
        </pc:sldMkLst>
      </pc:sldChg>
      <pc:sldChg chg="modSp mod">
        <pc:chgData name="Kathy Morgan" userId="19752d8f-270a-426b-91ad-1bf5c79275bc" providerId="ADAL" clId="{1DD66074-DD9B-48BB-A6AC-DFBBB0D7802E}" dt="2021-08-05T20:19:54.779" v="2" actId="1036"/>
        <pc:sldMkLst>
          <pc:docMk/>
          <pc:sldMk cId="3302510516" sldId="297"/>
        </pc:sldMkLst>
        <pc:picChg chg="mod">
          <ac:chgData name="Kathy Morgan" userId="19752d8f-270a-426b-91ad-1bf5c79275bc" providerId="ADAL" clId="{1DD66074-DD9B-48BB-A6AC-DFBBB0D7802E}" dt="2021-08-05T20:19:54.779" v="2" actId="1036"/>
          <ac:picMkLst>
            <pc:docMk/>
            <pc:sldMk cId="3302510516" sldId="297"/>
            <ac:picMk id="11" creationId="{20BB4F7B-D7F6-4798-A73E-21B989A7749D}"/>
          </ac:picMkLst>
        </pc:picChg>
      </pc:sldChg>
      <pc:sldChg chg="delCm">
        <pc:chgData name="Kathy Morgan" userId="19752d8f-270a-426b-91ad-1bf5c79275bc" providerId="ADAL" clId="{1DD66074-DD9B-48BB-A6AC-DFBBB0D7802E}" dt="2021-08-05T20:24:07.858" v="32" actId="1592"/>
        <pc:sldMkLst>
          <pc:docMk/>
          <pc:sldMk cId="2117150995" sldId="300"/>
        </pc:sldMkLst>
      </pc:sldChg>
      <pc:sldChg chg="addSp modSp mod">
        <pc:chgData name="Kathy Morgan" userId="19752d8f-270a-426b-91ad-1bf5c79275bc" providerId="ADAL" clId="{1DD66074-DD9B-48BB-A6AC-DFBBB0D7802E}" dt="2021-08-05T20:26:00.336" v="52" actId="20577"/>
        <pc:sldMkLst>
          <pc:docMk/>
          <pc:sldMk cId="1012736168" sldId="303"/>
        </pc:sldMkLst>
        <pc:spChg chg="mod">
          <ac:chgData name="Kathy Morgan" userId="19752d8f-270a-426b-91ad-1bf5c79275bc" providerId="ADAL" clId="{1DD66074-DD9B-48BB-A6AC-DFBBB0D7802E}" dt="2021-08-05T20:26:00.336" v="52" actId="20577"/>
          <ac:spMkLst>
            <pc:docMk/>
            <pc:sldMk cId="1012736168" sldId="303"/>
            <ac:spMk id="5" creationId="{2FBE37BA-623B-4B8D-8866-42DA619C70B4}"/>
          </ac:spMkLst>
        </pc:spChg>
        <pc:grpChg chg="add mod">
          <ac:chgData name="Kathy Morgan" userId="19752d8f-270a-426b-91ad-1bf5c79275bc" providerId="ADAL" clId="{1DD66074-DD9B-48BB-A6AC-DFBBB0D7802E}" dt="2021-08-05T20:25:52.441" v="50"/>
          <ac:grpSpMkLst>
            <pc:docMk/>
            <pc:sldMk cId="1012736168" sldId="303"/>
            <ac:grpSpMk id="4" creationId="{639E3B44-EB38-4C6E-A716-4624E0A54513}"/>
          </ac:grpSpMkLst>
        </pc:grpChg>
        <pc:picChg chg="mod">
          <ac:chgData name="Kathy Morgan" userId="19752d8f-270a-426b-91ad-1bf5c79275bc" providerId="ADAL" clId="{1DD66074-DD9B-48BB-A6AC-DFBBB0D7802E}" dt="2021-08-05T20:25:52.441" v="50"/>
          <ac:picMkLst>
            <pc:docMk/>
            <pc:sldMk cId="1012736168" sldId="303"/>
            <ac:picMk id="6" creationId="{93D68118-5257-4D4F-8948-217FFF790124}"/>
          </ac:picMkLst>
        </pc:picChg>
      </pc:sldChg>
      <pc:sldChg chg="addSp modSp mod">
        <pc:chgData name="Kathy Morgan" userId="19752d8f-270a-426b-91ad-1bf5c79275bc" providerId="ADAL" clId="{1DD66074-DD9B-48BB-A6AC-DFBBB0D7802E}" dt="2021-08-05T20:24:36.785" v="46" actId="1036"/>
        <pc:sldMkLst>
          <pc:docMk/>
          <pc:sldMk cId="3041620155" sldId="304"/>
        </pc:sldMkLst>
        <pc:spChg chg="mod">
          <ac:chgData name="Kathy Morgan" userId="19752d8f-270a-426b-91ad-1bf5c79275bc" providerId="ADAL" clId="{1DD66074-DD9B-48BB-A6AC-DFBBB0D7802E}" dt="2021-08-05T20:24:30.087" v="33"/>
          <ac:spMkLst>
            <pc:docMk/>
            <pc:sldMk cId="3041620155" sldId="304"/>
            <ac:spMk id="5" creationId="{6F060088-2820-4015-90BA-740A2C509413}"/>
          </ac:spMkLst>
        </pc:spChg>
        <pc:grpChg chg="add mod">
          <ac:chgData name="Kathy Morgan" userId="19752d8f-270a-426b-91ad-1bf5c79275bc" providerId="ADAL" clId="{1DD66074-DD9B-48BB-A6AC-DFBBB0D7802E}" dt="2021-08-05T20:24:30.087" v="33"/>
          <ac:grpSpMkLst>
            <pc:docMk/>
            <pc:sldMk cId="3041620155" sldId="304"/>
            <ac:grpSpMk id="4" creationId="{FE7A2685-6DA9-4375-ACA6-D3A4C2BD6254}"/>
          </ac:grpSpMkLst>
        </pc:grpChg>
        <pc:picChg chg="mod">
          <ac:chgData name="Kathy Morgan" userId="19752d8f-270a-426b-91ad-1bf5c79275bc" providerId="ADAL" clId="{1DD66074-DD9B-48BB-A6AC-DFBBB0D7802E}" dt="2021-08-05T20:24:30.087" v="33"/>
          <ac:picMkLst>
            <pc:docMk/>
            <pc:sldMk cId="3041620155" sldId="304"/>
            <ac:picMk id="6" creationId="{4FF6EAA6-A5DD-4DBC-8AB6-51D1662AD3D6}"/>
          </ac:picMkLst>
        </pc:picChg>
        <pc:picChg chg="mod">
          <ac:chgData name="Kathy Morgan" userId="19752d8f-270a-426b-91ad-1bf5c79275bc" providerId="ADAL" clId="{1DD66074-DD9B-48BB-A6AC-DFBBB0D7802E}" dt="2021-08-05T20:24:36.785" v="46" actId="1036"/>
          <ac:picMkLst>
            <pc:docMk/>
            <pc:sldMk cId="3041620155" sldId="304"/>
            <ac:picMk id="10" creationId="{FEEB8C4C-D1CD-4B85-AA90-4ADB6108AA63}"/>
          </ac:picMkLst>
        </pc:picChg>
      </pc:sldChg>
      <pc:sldChg chg="addSp modSp mod">
        <pc:chgData name="Kathy Morgan" userId="19752d8f-270a-426b-91ad-1bf5c79275bc" providerId="ADAL" clId="{1DD66074-DD9B-48BB-A6AC-DFBBB0D7802E}" dt="2021-08-05T20:25:48.633" v="49" actId="20577"/>
        <pc:sldMkLst>
          <pc:docMk/>
          <pc:sldMk cId="1945238784" sldId="305"/>
        </pc:sldMkLst>
        <pc:spChg chg="mod">
          <ac:chgData name="Kathy Morgan" userId="19752d8f-270a-426b-91ad-1bf5c79275bc" providerId="ADAL" clId="{1DD66074-DD9B-48BB-A6AC-DFBBB0D7802E}" dt="2021-08-05T20:25:48.633" v="49" actId="20577"/>
          <ac:spMkLst>
            <pc:docMk/>
            <pc:sldMk cId="1945238784" sldId="305"/>
            <ac:spMk id="6" creationId="{83B6EBD6-A697-4949-B079-F80C08387201}"/>
          </ac:spMkLst>
        </pc:spChg>
        <pc:grpChg chg="add mod">
          <ac:chgData name="Kathy Morgan" userId="19752d8f-270a-426b-91ad-1bf5c79275bc" providerId="ADAL" clId="{1DD66074-DD9B-48BB-A6AC-DFBBB0D7802E}" dt="2021-08-05T20:25:16.817" v="47"/>
          <ac:grpSpMkLst>
            <pc:docMk/>
            <pc:sldMk cId="1945238784" sldId="305"/>
            <ac:grpSpMk id="5" creationId="{1D375DCE-3E38-46E9-82C5-06AF72559443}"/>
          </ac:grpSpMkLst>
        </pc:grpChg>
        <pc:picChg chg="mod">
          <ac:chgData name="Kathy Morgan" userId="19752d8f-270a-426b-91ad-1bf5c79275bc" providerId="ADAL" clId="{1DD66074-DD9B-48BB-A6AC-DFBBB0D7802E}" dt="2021-08-05T20:25:16.817" v="47"/>
          <ac:picMkLst>
            <pc:docMk/>
            <pc:sldMk cId="1945238784" sldId="305"/>
            <ac:picMk id="7" creationId="{3833A615-9501-4C38-9CDE-18363B0CDCE2}"/>
          </ac:picMkLst>
        </pc:picChg>
      </pc:sldChg>
      <pc:sldChg chg="addSp modSp mod">
        <pc:chgData name="Kathy Morgan" userId="19752d8f-270a-426b-91ad-1bf5c79275bc" providerId="ADAL" clId="{1DD66074-DD9B-48BB-A6AC-DFBBB0D7802E}" dt="2021-08-05T20:26:37.384" v="55" actId="20577"/>
        <pc:sldMkLst>
          <pc:docMk/>
          <pc:sldMk cId="2011606840" sldId="306"/>
        </pc:sldMkLst>
        <pc:spChg chg="mod">
          <ac:chgData name="Kathy Morgan" userId="19752d8f-270a-426b-91ad-1bf5c79275bc" providerId="ADAL" clId="{1DD66074-DD9B-48BB-A6AC-DFBBB0D7802E}" dt="2021-08-05T20:26:37.384" v="55" actId="20577"/>
          <ac:spMkLst>
            <pc:docMk/>
            <pc:sldMk cId="2011606840" sldId="306"/>
            <ac:spMk id="5" creationId="{542CB343-A003-4B47-B784-16DF9AC9C1D5}"/>
          </ac:spMkLst>
        </pc:spChg>
        <pc:grpChg chg="add mod">
          <ac:chgData name="Kathy Morgan" userId="19752d8f-270a-426b-91ad-1bf5c79275bc" providerId="ADAL" clId="{1DD66074-DD9B-48BB-A6AC-DFBBB0D7802E}" dt="2021-08-05T20:26:06.552" v="53"/>
          <ac:grpSpMkLst>
            <pc:docMk/>
            <pc:sldMk cId="2011606840" sldId="306"/>
            <ac:grpSpMk id="4" creationId="{C17A4AA0-3BB5-4059-AC35-C8549B0CC9E9}"/>
          </ac:grpSpMkLst>
        </pc:grpChg>
        <pc:picChg chg="mod">
          <ac:chgData name="Kathy Morgan" userId="19752d8f-270a-426b-91ad-1bf5c79275bc" providerId="ADAL" clId="{1DD66074-DD9B-48BB-A6AC-DFBBB0D7802E}" dt="2021-08-05T20:26:06.552" v="53"/>
          <ac:picMkLst>
            <pc:docMk/>
            <pc:sldMk cId="2011606840" sldId="306"/>
            <ac:picMk id="6" creationId="{64E6652D-B1A3-4667-B2C7-5F9E4D8109E8}"/>
          </ac:picMkLst>
        </pc:picChg>
      </pc:sldChg>
      <pc:sldChg chg="addSp modSp ord modNotesTx">
        <pc:chgData name="Kathy Morgan" userId="19752d8f-270a-426b-91ad-1bf5c79275bc" providerId="ADAL" clId="{1DD66074-DD9B-48BB-A6AC-DFBBB0D7802E}" dt="2021-08-05T20:49:36.715" v="211" actId="20577"/>
        <pc:sldMkLst>
          <pc:docMk/>
          <pc:sldMk cId="2671776133" sldId="309"/>
        </pc:sldMkLst>
        <pc:picChg chg="add mod">
          <ac:chgData name="Kathy Morgan" userId="19752d8f-270a-426b-91ad-1bf5c79275bc" providerId="ADAL" clId="{1DD66074-DD9B-48BB-A6AC-DFBBB0D7802E}" dt="2021-08-05T20:49:06.297" v="200"/>
          <ac:picMkLst>
            <pc:docMk/>
            <pc:sldMk cId="2671776133" sldId="309"/>
            <ac:picMk id="7" creationId="{DF15E98F-47A9-4F18-894D-9BE253CE8C0D}"/>
          </ac:picMkLst>
        </pc:picChg>
      </pc:sldChg>
      <pc:sldChg chg="delSp modSp add mod">
        <pc:chgData name="Kathy Morgan" userId="19752d8f-270a-426b-91ad-1bf5c79275bc" providerId="ADAL" clId="{1DD66074-DD9B-48BB-A6AC-DFBBB0D7802E}" dt="2021-08-05T20:28:21.232" v="65" actId="1076"/>
        <pc:sldMkLst>
          <pc:docMk/>
          <pc:sldMk cId="2130926778" sldId="310"/>
        </pc:sldMkLst>
        <pc:spChg chg="mod">
          <ac:chgData name="Kathy Morgan" userId="19752d8f-270a-426b-91ad-1bf5c79275bc" providerId="ADAL" clId="{1DD66074-DD9B-48BB-A6AC-DFBBB0D7802E}" dt="2021-08-05T20:28:07.623" v="63" actId="14100"/>
          <ac:spMkLst>
            <pc:docMk/>
            <pc:sldMk cId="2130926778" sldId="310"/>
            <ac:spMk id="11" creationId="{62140F61-8F65-423D-8425-EEC625D9EEC4}"/>
          </ac:spMkLst>
        </pc:spChg>
        <pc:spChg chg="del">
          <ac:chgData name="Kathy Morgan" userId="19752d8f-270a-426b-91ad-1bf5c79275bc" providerId="ADAL" clId="{1DD66074-DD9B-48BB-A6AC-DFBBB0D7802E}" dt="2021-08-05T20:27:54.146" v="59" actId="478"/>
          <ac:spMkLst>
            <pc:docMk/>
            <pc:sldMk cId="2130926778" sldId="310"/>
            <ac:spMk id="14" creationId="{E638F4BF-EA66-45DB-89EB-89EA97EE51C3}"/>
          </ac:spMkLst>
        </pc:spChg>
        <pc:spChg chg="mod">
          <ac:chgData name="Kathy Morgan" userId="19752d8f-270a-426b-91ad-1bf5c79275bc" providerId="ADAL" clId="{1DD66074-DD9B-48BB-A6AC-DFBBB0D7802E}" dt="2021-08-05T20:27:57.583" v="60" actId="1076"/>
          <ac:spMkLst>
            <pc:docMk/>
            <pc:sldMk cId="2130926778" sldId="310"/>
            <ac:spMk id="15" creationId="{8AAE8026-BC29-46A5-809D-F9D88A10073A}"/>
          </ac:spMkLst>
        </pc:spChg>
        <pc:spChg chg="mod">
          <ac:chgData name="Kathy Morgan" userId="19752d8f-270a-426b-91ad-1bf5c79275bc" providerId="ADAL" clId="{1DD66074-DD9B-48BB-A6AC-DFBBB0D7802E}" dt="2021-08-05T20:28:21.232" v="65" actId="1076"/>
          <ac:spMkLst>
            <pc:docMk/>
            <pc:sldMk cId="2130926778" sldId="310"/>
            <ac:spMk id="17" creationId="{CD832C2F-1E35-48EA-A45B-008F54F4C4F8}"/>
          </ac:spMkLst>
        </pc:spChg>
        <pc:spChg chg="del">
          <ac:chgData name="Kathy Morgan" userId="19752d8f-270a-426b-91ad-1bf5c79275bc" providerId="ADAL" clId="{1DD66074-DD9B-48BB-A6AC-DFBBB0D7802E}" dt="2021-08-05T20:27:58.688" v="61" actId="478"/>
          <ac:spMkLst>
            <pc:docMk/>
            <pc:sldMk cId="2130926778" sldId="310"/>
            <ac:spMk id="18" creationId="{06881FCA-55C2-4FAB-B28C-D7FA1A2307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10/16/21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77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814528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369327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166572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2272056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357237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4252726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baseline="0" dirty="0">
                <a:latin typeface="Arial-BoldMT"/>
              </a:rPr>
              <a:t>Facilitator Tips</a:t>
            </a:r>
            <a:endParaRPr lang="en-US" sz="12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the team think about equipment or technology they could invent as a solution to the Project Spark.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can use visual aids to help explain their Innovation Project solution, so this gives them practice at creating a detailed diagram.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16</a:t>
            </a:fld>
            <a:endParaRPr lang="en-US"/>
          </a:p>
        </p:txBody>
      </p:sp>
    </p:spTree>
    <p:extLst>
      <p:ext uri="{BB962C8B-B14F-4D97-AF65-F5344CB8AC3E}">
        <p14:creationId xmlns:p14="http://schemas.microsoft.com/office/powerpoint/2010/main" val="379436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17</a:t>
            </a:fld>
            <a:endParaRPr lang="en-US"/>
          </a:p>
        </p:txBody>
      </p:sp>
    </p:spTree>
    <p:extLst>
      <p:ext uri="{BB962C8B-B14F-4D97-AF65-F5344CB8AC3E}">
        <p14:creationId xmlns:p14="http://schemas.microsoft.com/office/powerpoint/2010/main" val="249237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211D1E"/>
                </a:solidFill>
                <a:latin typeface="Arial" panose="020B0604020202020204" pitchFamily="34" charset="0"/>
              </a:rPr>
              <a:t>Place the completed models on the mat with Dual Lock™ according to the field setup in the </a:t>
            </a:r>
            <a:r>
              <a:rPr lang="en-US" sz="1800" b="0" i="1" u="none" strike="noStrike" baseline="0">
                <a:solidFill>
                  <a:srgbClr val="211D1E"/>
                </a:solidFill>
                <a:latin typeface="Arial" panose="020B0604020202020204" pitchFamily="34" charset="0"/>
              </a:rPr>
              <a:t>Robot Game Rulebook</a:t>
            </a:r>
            <a:r>
              <a:rPr lang="en-US" sz="1800" b="0" i="0" u="none" strike="noStrike" baseline="0">
                <a:solidFill>
                  <a:srgbClr val="211D1E"/>
                </a:solidFill>
                <a:latin typeface="Arial" panose="020B0604020202020204" pitchFamily="34" charset="0"/>
              </a:rPr>
              <a:t>. </a:t>
            </a:r>
            <a:endParaRPr lang="en-US" sz="1800" b="0" i="0" u="none" strike="noStrike" baseline="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18</a:t>
            </a:fld>
            <a:endParaRPr lang="en-US"/>
          </a:p>
        </p:txBody>
      </p:sp>
    </p:spTree>
    <p:extLst>
      <p:ext uri="{BB962C8B-B14F-4D97-AF65-F5344CB8AC3E}">
        <p14:creationId xmlns:p14="http://schemas.microsoft.com/office/powerpoint/2010/main" val="241365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Check out Career Connections pages in the </a:t>
            </a:r>
            <a:r>
              <a:rPr lang="en-US" sz="1800" b="0" i="1" u="none" strike="noStrike" baseline="0" dirty="0">
                <a:solidFill>
                  <a:srgbClr val="211D1E"/>
                </a:solidFill>
                <a:latin typeface="Arial" panose="020B0604020202020204" pitchFamily="34" charset="0"/>
              </a:rPr>
              <a:t>Engineering Notebook </a:t>
            </a:r>
            <a:r>
              <a:rPr lang="en-US" sz="1800" b="0" i="0" u="none" strike="noStrike" baseline="0" dirty="0">
                <a:solidFill>
                  <a:srgbClr val="211D1E"/>
                </a:solidFill>
                <a:latin typeface="Arial" panose="020B0604020202020204" pitchFamily="34" charset="0"/>
              </a:rPr>
              <a:t>that link to jobs listed in the sessions.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19</a:t>
            </a:fld>
            <a:endParaRPr lang="en-US"/>
          </a:p>
        </p:txBody>
      </p:sp>
    </p:spTree>
    <p:extLst>
      <p:ext uri="{BB962C8B-B14F-4D97-AF65-F5344CB8AC3E}">
        <p14:creationId xmlns:p14="http://schemas.microsoft.com/office/powerpoint/2010/main" val="395311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rial-BoldMT"/>
              </a:rPr>
              <a:t>Facilitator Tips</a:t>
            </a:r>
          </a:p>
          <a:p>
            <a:pPr marL="285750" indent="-285750" algn="l">
              <a:buFont typeface="Arial" panose="020B0604020202020204" pitchFamily="34" charset="0"/>
              <a:buChar char="•"/>
            </a:pPr>
            <a:r>
              <a:rPr lang="en-US" sz="1800" b="0" i="0" u="none" strike="noStrike" baseline="0" dirty="0">
                <a:solidFill>
                  <a:srgbClr val="211D1E"/>
                </a:solidFill>
                <a:latin typeface="Arial" panose="020B0604020202020204" pitchFamily="34" charset="0"/>
              </a:rPr>
              <a:t>Some of the team may excel at model building and can help others who get stuck. If the team talks over each other, refer them to the team roles and designate one person as the communicator.</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20</a:t>
            </a:fld>
            <a:endParaRPr lang="en-US"/>
          </a:p>
        </p:txBody>
      </p:sp>
    </p:spTree>
    <p:extLst>
      <p:ext uri="{BB962C8B-B14F-4D97-AF65-F5344CB8AC3E}">
        <p14:creationId xmlns:p14="http://schemas.microsoft.com/office/powerpoint/2010/main" val="3548364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relevant, age-appropriate video for your students.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one example:  Vestas Wind Turbine Blade Transportation (https://youtu.be/iTpZ5V4HrK4) – Length 2:51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21</a:t>
            </a:fld>
            <a:endParaRPr lang="en-US"/>
          </a:p>
        </p:txBody>
      </p:sp>
    </p:spTree>
    <p:extLst>
      <p:ext uri="{BB962C8B-B14F-4D97-AF65-F5344CB8AC3E}">
        <p14:creationId xmlns:p14="http://schemas.microsoft.com/office/powerpoint/2010/main" val="347650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22</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At the tournament judging session, the team will provide examples of how they have used Core Values, so there are introduction activities for them to practice this.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Remind the team to save their programs often on their device.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After a program is downloaded onto the controller, it cannot be transferred back to be opened and edited.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the team practice their new skills by trying to drive the robot to a model and then returning to Home.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Robot Game Connection: Have the team code the robot to push an object and deliver it to a target area on the mat.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199455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142510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2644555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Facilitator Tips</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Provide the digital building instructions Books 5-9 to the team. Find them at </a:t>
            </a:r>
            <a:r>
              <a:rPr lang="en-US" sz="1800" b="0" i="0" u="sng" strike="noStrike" baseline="0" dirty="0">
                <a:solidFill>
                  <a:srgbClr val="1F5D9F"/>
                </a:solidFill>
                <a:latin typeface="Arial" panose="020B0604020202020204" pitchFamily="34" charset="0"/>
              </a:rPr>
              <a:t>firstlegoleague.org/ </a:t>
            </a:r>
            <a:r>
              <a:rPr lang="en-US" sz="1800" b="0" i="0" u="sng" strike="noStrike" baseline="0" dirty="0" err="1">
                <a:solidFill>
                  <a:srgbClr val="1F5D9F"/>
                </a:solidFill>
                <a:latin typeface="Arial" panose="020B0604020202020204" pitchFamily="34" charset="0"/>
              </a:rPr>
              <a:t>season#resources</a:t>
            </a:r>
            <a:r>
              <a:rPr lang="en-US" sz="1800" b="0" i="0" u="none" strike="noStrike" baseline="0" dirty="0">
                <a:solidFill>
                  <a:srgbClr val="211D1E"/>
                </a:solidFill>
                <a:latin typeface="Arial" panose="020B0604020202020204" pitchFamily="34" charset="0"/>
              </a:rPr>
              <a: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team will need Bags 5-9 from the Challenge set. Larger pieces may be in an unnumbered LEGO® bag. </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36345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64064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17105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10/16/21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jpeg"/><Relationship Id="rId5" Type="http://schemas.openxmlformats.org/officeDocument/2006/relationships/image" Target="../media/image33.emf"/><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0.jpeg"/><Relationship Id="rId5" Type="http://schemas.openxmlformats.org/officeDocument/2006/relationships/image" Target="../media/image49.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40.jpe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39" y="863253"/>
            <a:ext cx="3734151" cy="916120"/>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Session 2</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717593" y="3552741"/>
            <a:ext cx="4465484" cy="3309147"/>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4"/>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5"/>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 company name&#10;&#10;Description automatically generated">
            <a:extLst>
              <a:ext uri="{FF2B5EF4-FFF2-40B4-BE49-F238E27FC236}">
                <a16:creationId xmlns:a16="http://schemas.microsoft.com/office/drawing/2014/main" id="{740D2BD1-83B5-4863-8371-2027926CFA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6224" y="265835"/>
            <a:ext cx="1730130" cy="1088136"/>
          </a:xfrm>
          <a:prstGeom prst="rect">
            <a:avLst/>
          </a:prstGeom>
        </p:spPr>
      </p:pic>
      <p:sp>
        <p:nvSpPr>
          <p:cNvPr id="19" name="Rectangle: Rounded Corners 18">
            <a:extLst>
              <a:ext uri="{FF2B5EF4-FFF2-40B4-BE49-F238E27FC236}">
                <a16:creationId xmlns:a16="http://schemas.microsoft.com/office/drawing/2014/main" id="{4A68C850-6E2B-458E-8655-A632EC080CDA}"/>
              </a:ext>
            </a:extLst>
          </p:cNvPr>
          <p:cNvSpPr/>
          <p:nvPr/>
        </p:nvSpPr>
        <p:spPr>
          <a:xfrm>
            <a:off x="281689" y="3068997"/>
            <a:ext cx="3734152" cy="3302984"/>
          </a:xfrm>
          <a:prstGeom prst="roundRect">
            <a:avLst/>
          </a:prstGeom>
          <a:solidFill>
            <a:schemeClr val="bg1"/>
          </a:solid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outdoor, sky, boat&#10;&#10;Description automatically generated">
            <a:extLst>
              <a:ext uri="{FF2B5EF4-FFF2-40B4-BE49-F238E27FC236}">
                <a16:creationId xmlns:a16="http://schemas.microsoft.com/office/drawing/2014/main" id="{20BB4F7B-D7F6-4798-A73E-21B989A7749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80884" y="3096649"/>
            <a:ext cx="3724199" cy="3284392"/>
          </a:xfrm>
          <a:prstGeom prst="roundRect">
            <a:avLst>
              <a:gd name="adj" fmla="val 16339"/>
            </a:avLst>
          </a:prstGeom>
        </p:spPr>
      </p:pic>
    </p:spTree>
    <p:extLst>
      <p:ext uri="{BB962C8B-B14F-4D97-AF65-F5344CB8AC3E}">
        <p14:creationId xmlns:p14="http://schemas.microsoft.com/office/powerpoint/2010/main" val="330251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pic>
        <p:nvPicPr>
          <p:cNvPr id="10" name="Picture 9">
            <a:extLst>
              <a:ext uri="{FF2B5EF4-FFF2-40B4-BE49-F238E27FC236}">
                <a16:creationId xmlns:a16="http://schemas.microsoft.com/office/drawing/2014/main" id="{FEEB8C4C-D1CD-4B85-AA90-4ADB6108AA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4668"/>
            <a:ext cx="9144000" cy="5717814"/>
          </a:xfrm>
          <a:prstGeom prst="rect">
            <a:avLst/>
          </a:prstGeom>
        </p:spPr>
      </p:pic>
      <p:grpSp>
        <p:nvGrpSpPr>
          <p:cNvPr id="4" name="Group 3">
            <a:extLst>
              <a:ext uri="{FF2B5EF4-FFF2-40B4-BE49-F238E27FC236}">
                <a16:creationId xmlns:a16="http://schemas.microsoft.com/office/drawing/2014/main" id="{FE7A2685-6DA9-4375-ACA6-D3A4C2BD6254}"/>
              </a:ext>
            </a:extLst>
          </p:cNvPr>
          <p:cNvGrpSpPr/>
          <p:nvPr/>
        </p:nvGrpSpPr>
        <p:grpSpPr>
          <a:xfrm>
            <a:off x="7262352" y="214193"/>
            <a:ext cx="1605692" cy="1087294"/>
            <a:chOff x="7262352" y="88171"/>
            <a:chExt cx="1605692" cy="1087294"/>
          </a:xfrm>
        </p:grpSpPr>
        <p:sp>
          <p:nvSpPr>
            <p:cNvPr id="5" name="Rectangle: Rounded Corners 4">
              <a:extLst>
                <a:ext uri="{FF2B5EF4-FFF2-40B4-BE49-F238E27FC236}">
                  <a16:creationId xmlns:a16="http://schemas.microsoft.com/office/drawing/2014/main" id="{6F060088-2820-4015-90BA-740A2C509413}"/>
                </a:ext>
              </a:extLst>
            </p:cNvPr>
            <p:cNvSpPr/>
            <p:nvPr/>
          </p:nvSpPr>
          <p:spPr>
            <a:xfrm>
              <a:off x="7262352" y="88171"/>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18</a:t>
              </a:r>
            </a:p>
            <a:p>
              <a:pPr algn="r"/>
              <a:endParaRPr lang="en-US" sz="1000" b="1" dirty="0">
                <a:solidFill>
                  <a:schemeClr val="tx1"/>
                </a:solidFill>
                <a:latin typeface="Helvetica Neue" panose="02000503000000020004"/>
              </a:endParaRPr>
            </a:p>
          </p:txBody>
        </p:sp>
        <p:pic>
          <p:nvPicPr>
            <p:cNvPr id="6" name="Picture 5" descr="Diagram&#10;&#10;Description automatically generated with medium confidence">
              <a:extLst>
                <a:ext uri="{FF2B5EF4-FFF2-40B4-BE49-F238E27FC236}">
                  <a16:creationId xmlns:a16="http://schemas.microsoft.com/office/drawing/2014/main" id="{4FF6EAA6-A5DD-4DBC-8AB6-51D1662AD3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186207"/>
              <a:ext cx="682842" cy="910234"/>
            </a:xfrm>
            <a:prstGeom prst="rect">
              <a:avLst/>
            </a:prstGeom>
            <a:ln>
              <a:solidFill>
                <a:schemeClr val="tx1"/>
              </a:solidFill>
            </a:ln>
          </p:spPr>
        </p:pic>
      </p:grpSp>
    </p:spTree>
    <p:extLst>
      <p:ext uri="{BB962C8B-B14F-4D97-AF65-F5344CB8AC3E}">
        <p14:creationId xmlns:p14="http://schemas.microsoft.com/office/powerpoint/2010/main" val="3041620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Accident Avoidance</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10" name="Picture 9">
            <a:extLst>
              <a:ext uri="{FF2B5EF4-FFF2-40B4-BE49-F238E27FC236}">
                <a16:creationId xmlns:a16="http://schemas.microsoft.com/office/drawing/2014/main" id="{BF0C9118-74AA-482C-B141-630CA44336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1847" y="1921571"/>
            <a:ext cx="8167670" cy="383228"/>
          </a:xfrm>
          <a:prstGeom prst="rect">
            <a:avLst/>
          </a:prstGeom>
          <a:ln w="3175">
            <a:solidFill>
              <a:schemeClr val="tx1"/>
            </a:solidFill>
          </a:ln>
        </p:spPr>
      </p:pic>
      <p:pic>
        <p:nvPicPr>
          <p:cNvPr id="13" name="Picture 12" descr="A picture containing cake, indoor&#10;&#10;Description automatically generated">
            <a:extLst>
              <a:ext uri="{FF2B5EF4-FFF2-40B4-BE49-F238E27FC236}">
                <a16:creationId xmlns:a16="http://schemas.microsoft.com/office/drawing/2014/main" id="{CB9C00FA-057A-4E98-AA5C-4CD60D103A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8947" y="2736659"/>
            <a:ext cx="4045976" cy="2968816"/>
          </a:xfrm>
          <a:prstGeom prst="rect">
            <a:avLst/>
          </a:prstGeom>
        </p:spPr>
      </p:pic>
      <p:pic>
        <p:nvPicPr>
          <p:cNvPr id="5" name="Picture 4" descr="A picture containing indoor, transport&#10;&#10;Description automatically generated">
            <a:extLst>
              <a:ext uri="{FF2B5EF4-FFF2-40B4-BE49-F238E27FC236}">
                <a16:creationId xmlns:a16="http://schemas.microsoft.com/office/drawing/2014/main" id="{C6014E20-9D7F-4EB8-9B1A-4031AA486F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46396" y="2665618"/>
            <a:ext cx="4643121" cy="3137243"/>
          </a:xfrm>
          <a:prstGeom prst="rect">
            <a:avLst/>
          </a:prstGeom>
        </p:spPr>
      </p:pic>
    </p:spTree>
    <p:extLst>
      <p:ext uri="{BB962C8B-B14F-4D97-AF65-F5344CB8AC3E}">
        <p14:creationId xmlns:p14="http://schemas.microsoft.com/office/powerpoint/2010/main" val="44895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pic>
        <p:nvPicPr>
          <p:cNvPr id="4" name="Picture 3">
            <a:extLst>
              <a:ext uri="{FF2B5EF4-FFF2-40B4-BE49-F238E27FC236}">
                <a16:creationId xmlns:a16="http://schemas.microsoft.com/office/drawing/2014/main" id="{3545826D-CB88-4063-8F50-4B21A620E3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39894"/>
            <a:ext cx="9144000" cy="5682912"/>
          </a:xfrm>
          <a:prstGeom prst="rect">
            <a:avLst/>
          </a:prstGeom>
        </p:spPr>
      </p:pic>
      <p:grpSp>
        <p:nvGrpSpPr>
          <p:cNvPr id="5" name="Group 4">
            <a:extLst>
              <a:ext uri="{FF2B5EF4-FFF2-40B4-BE49-F238E27FC236}">
                <a16:creationId xmlns:a16="http://schemas.microsoft.com/office/drawing/2014/main" id="{1D375DCE-3E38-46E9-82C5-06AF72559443}"/>
              </a:ext>
            </a:extLst>
          </p:cNvPr>
          <p:cNvGrpSpPr/>
          <p:nvPr/>
        </p:nvGrpSpPr>
        <p:grpSpPr>
          <a:xfrm>
            <a:off x="7262352" y="214193"/>
            <a:ext cx="1605692" cy="1087294"/>
            <a:chOff x="7262352" y="88171"/>
            <a:chExt cx="1605692" cy="1087294"/>
          </a:xfrm>
        </p:grpSpPr>
        <p:sp>
          <p:nvSpPr>
            <p:cNvPr id="6" name="Rectangle: Rounded Corners 5">
              <a:extLst>
                <a:ext uri="{FF2B5EF4-FFF2-40B4-BE49-F238E27FC236}">
                  <a16:creationId xmlns:a16="http://schemas.microsoft.com/office/drawing/2014/main" id="{83B6EBD6-A697-4949-B079-F80C08387201}"/>
                </a:ext>
              </a:extLst>
            </p:cNvPr>
            <p:cNvSpPr/>
            <p:nvPr/>
          </p:nvSpPr>
          <p:spPr>
            <a:xfrm>
              <a:off x="7262352" y="88171"/>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15</a:t>
              </a:r>
            </a:p>
            <a:p>
              <a:pPr algn="r"/>
              <a:endParaRPr lang="en-US" sz="1000" b="1" dirty="0">
                <a:solidFill>
                  <a:schemeClr val="tx1"/>
                </a:solidFill>
                <a:latin typeface="Helvetica Neue" panose="02000503000000020004"/>
              </a:endParaRPr>
            </a:p>
          </p:txBody>
        </p:sp>
        <p:pic>
          <p:nvPicPr>
            <p:cNvPr id="7" name="Picture 6" descr="Diagram&#10;&#10;Description automatically generated with medium confidence">
              <a:extLst>
                <a:ext uri="{FF2B5EF4-FFF2-40B4-BE49-F238E27FC236}">
                  <a16:creationId xmlns:a16="http://schemas.microsoft.com/office/drawing/2014/main" id="{3833A615-9501-4C38-9CDE-18363B0CDC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186207"/>
              <a:ext cx="682842" cy="910234"/>
            </a:xfrm>
            <a:prstGeom prst="rect">
              <a:avLst/>
            </a:prstGeom>
            <a:ln>
              <a:solidFill>
                <a:schemeClr val="tx1"/>
              </a:solidFill>
            </a:ln>
          </p:spPr>
        </p:pic>
      </p:grpSp>
    </p:spTree>
    <p:extLst>
      <p:ext uri="{BB962C8B-B14F-4D97-AF65-F5344CB8AC3E}">
        <p14:creationId xmlns:p14="http://schemas.microsoft.com/office/powerpoint/2010/main" val="194523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6"/>
            <a:ext cx="7886700" cy="968373"/>
          </a:xfrm>
        </p:spPr>
        <p:txBody>
          <a:bodyPr>
            <a:normAutofit fontScale="90000"/>
          </a:bodyPr>
          <a:lstStyle/>
          <a:p>
            <a:r>
              <a:rPr lang="en-US" dirty="0">
                <a:solidFill>
                  <a:srgbClr val="ED1C24"/>
                </a:solidFill>
              </a:rPr>
              <a:t>Cargo Ship &amp;</a:t>
            </a:r>
            <a:br>
              <a:rPr lang="en-US" dirty="0">
                <a:solidFill>
                  <a:srgbClr val="ED1C24"/>
                </a:solidFill>
              </a:rPr>
            </a:br>
            <a:r>
              <a:rPr lang="en-US" dirty="0">
                <a:solidFill>
                  <a:srgbClr val="ED1C24"/>
                </a:solidFill>
              </a:rPr>
              <a:t>Crane with Container</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8" name="Picture 7">
            <a:extLst>
              <a:ext uri="{FF2B5EF4-FFF2-40B4-BE49-F238E27FC236}">
                <a16:creationId xmlns:a16="http://schemas.microsoft.com/office/drawing/2014/main" id="{78B4C4C0-7415-44CD-9EBA-0D7AFECEE50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1847" y="1871808"/>
            <a:ext cx="8167670" cy="849042"/>
          </a:xfrm>
          <a:prstGeom prst="rect">
            <a:avLst/>
          </a:prstGeom>
          <a:ln w="3175">
            <a:solidFill>
              <a:schemeClr val="tx1"/>
            </a:solidFill>
          </a:ln>
        </p:spPr>
      </p:pic>
      <p:pic>
        <p:nvPicPr>
          <p:cNvPr id="9" name="Picture 8" descr="A picture containing cake, LEGO, sitting, toy&#10;&#10;Description automatically generated">
            <a:extLst>
              <a:ext uri="{FF2B5EF4-FFF2-40B4-BE49-F238E27FC236}">
                <a16:creationId xmlns:a16="http://schemas.microsoft.com/office/drawing/2014/main" id="{D38ABCC6-8A3C-496F-9634-AD6B2D1B33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9312" y="3065668"/>
            <a:ext cx="4563067" cy="2968804"/>
          </a:xfrm>
          <a:prstGeom prst="rect">
            <a:avLst/>
          </a:prstGeom>
        </p:spPr>
      </p:pic>
      <p:pic>
        <p:nvPicPr>
          <p:cNvPr id="5" name="Picture 4" descr="A plane flying over a port&#10;&#10;Description automatically generated with low confidence">
            <a:extLst>
              <a:ext uri="{FF2B5EF4-FFF2-40B4-BE49-F238E27FC236}">
                <a16:creationId xmlns:a16="http://schemas.microsoft.com/office/drawing/2014/main" id="{FC0C5A3F-07B0-4613-885C-C798169643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2379" y="3247980"/>
            <a:ext cx="3907138" cy="2604180"/>
          </a:xfrm>
          <a:prstGeom prst="rect">
            <a:avLst/>
          </a:prstGeom>
        </p:spPr>
      </p:pic>
    </p:spTree>
    <p:extLst>
      <p:ext uri="{BB962C8B-B14F-4D97-AF65-F5344CB8AC3E}">
        <p14:creationId xmlns:p14="http://schemas.microsoft.com/office/powerpoint/2010/main" val="175508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pic>
        <p:nvPicPr>
          <p:cNvPr id="8" name="Picture 7">
            <a:extLst>
              <a:ext uri="{FF2B5EF4-FFF2-40B4-BE49-F238E27FC236}">
                <a16:creationId xmlns:a16="http://schemas.microsoft.com/office/drawing/2014/main" id="{D944219A-044D-4275-9E58-979D51E376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14" y="262833"/>
            <a:ext cx="9046572" cy="5642911"/>
          </a:xfrm>
          <a:prstGeom prst="rect">
            <a:avLst/>
          </a:prstGeom>
        </p:spPr>
      </p:pic>
      <p:grpSp>
        <p:nvGrpSpPr>
          <p:cNvPr id="4" name="Group 3">
            <a:extLst>
              <a:ext uri="{FF2B5EF4-FFF2-40B4-BE49-F238E27FC236}">
                <a16:creationId xmlns:a16="http://schemas.microsoft.com/office/drawing/2014/main" id="{639E3B44-EB38-4C6E-A716-4624E0A54513}"/>
              </a:ext>
            </a:extLst>
          </p:cNvPr>
          <p:cNvGrpSpPr/>
          <p:nvPr/>
        </p:nvGrpSpPr>
        <p:grpSpPr>
          <a:xfrm>
            <a:off x="7262352" y="214193"/>
            <a:ext cx="1605692" cy="1087294"/>
            <a:chOff x="7262352" y="88171"/>
            <a:chExt cx="1605692" cy="1087294"/>
          </a:xfrm>
        </p:grpSpPr>
        <p:sp>
          <p:nvSpPr>
            <p:cNvPr id="5" name="Rectangle: Rounded Corners 4">
              <a:extLst>
                <a:ext uri="{FF2B5EF4-FFF2-40B4-BE49-F238E27FC236}">
                  <a16:creationId xmlns:a16="http://schemas.microsoft.com/office/drawing/2014/main" id="{2FBE37BA-623B-4B8D-8866-42DA619C70B4}"/>
                </a:ext>
              </a:extLst>
            </p:cNvPr>
            <p:cNvSpPr/>
            <p:nvPr/>
          </p:nvSpPr>
          <p:spPr>
            <a:xfrm>
              <a:off x="7262352" y="88171"/>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15</a:t>
              </a:r>
            </a:p>
            <a:p>
              <a:pPr algn="r"/>
              <a:endParaRPr lang="en-US" sz="1000" b="1" dirty="0">
                <a:solidFill>
                  <a:schemeClr val="tx1"/>
                </a:solidFill>
                <a:latin typeface="Helvetica Neue" panose="02000503000000020004"/>
              </a:endParaRPr>
            </a:p>
          </p:txBody>
        </p:sp>
        <p:pic>
          <p:nvPicPr>
            <p:cNvPr id="6" name="Picture 5" descr="Diagram&#10;&#10;Description automatically generated with medium confidence">
              <a:extLst>
                <a:ext uri="{FF2B5EF4-FFF2-40B4-BE49-F238E27FC236}">
                  <a16:creationId xmlns:a16="http://schemas.microsoft.com/office/drawing/2014/main" id="{93D68118-5257-4D4F-8948-217FFF7901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186207"/>
              <a:ext cx="682842" cy="910234"/>
            </a:xfrm>
            <a:prstGeom prst="rect">
              <a:avLst/>
            </a:prstGeom>
            <a:ln>
              <a:solidFill>
                <a:schemeClr val="tx1"/>
              </a:solidFill>
            </a:ln>
          </p:spPr>
        </p:pic>
      </p:grpSp>
    </p:spTree>
    <p:extLst>
      <p:ext uri="{BB962C8B-B14F-4D97-AF65-F5344CB8AC3E}">
        <p14:creationId xmlns:p14="http://schemas.microsoft.com/office/powerpoint/2010/main" val="10127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15</a:t>
            </a:fld>
            <a:endParaRPr lang="en-US"/>
          </a:p>
        </p:txBody>
      </p:sp>
      <p:pic>
        <p:nvPicPr>
          <p:cNvPr id="10" name="Picture 9">
            <a:extLst>
              <a:ext uri="{FF2B5EF4-FFF2-40B4-BE49-F238E27FC236}">
                <a16:creationId xmlns:a16="http://schemas.microsoft.com/office/drawing/2014/main" id="{6A9F2600-A1CA-4A6A-8192-3574285150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241" y="81003"/>
            <a:ext cx="8689517" cy="5964226"/>
          </a:xfrm>
          <a:prstGeom prst="rect">
            <a:avLst/>
          </a:prstGeom>
        </p:spPr>
      </p:pic>
      <p:grpSp>
        <p:nvGrpSpPr>
          <p:cNvPr id="4" name="Group 3">
            <a:extLst>
              <a:ext uri="{FF2B5EF4-FFF2-40B4-BE49-F238E27FC236}">
                <a16:creationId xmlns:a16="http://schemas.microsoft.com/office/drawing/2014/main" id="{C17A4AA0-3BB5-4059-AC35-C8549B0CC9E9}"/>
              </a:ext>
            </a:extLst>
          </p:cNvPr>
          <p:cNvGrpSpPr/>
          <p:nvPr/>
        </p:nvGrpSpPr>
        <p:grpSpPr>
          <a:xfrm>
            <a:off x="7262352" y="214193"/>
            <a:ext cx="1605692" cy="1087294"/>
            <a:chOff x="7262352" y="88171"/>
            <a:chExt cx="1605692" cy="1087294"/>
          </a:xfrm>
        </p:grpSpPr>
        <p:sp>
          <p:nvSpPr>
            <p:cNvPr id="5" name="Rectangle: Rounded Corners 4">
              <a:extLst>
                <a:ext uri="{FF2B5EF4-FFF2-40B4-BE49-F238E27FC236}">
                  <a16:creationId xmlns:a16="http://schemas.microsoft.com/office/drawing/2014/main" id="{542CB343-A003-4B47-B784-16DF9AC9C1D5}"/>
                </a:ext>
              </a:extLst>
            </p:cNvPr>
            <p:cNvSpPr/>
            <p:nvPr/>
          </p:nvSpPr>
          <p:spPr>
            <a:xfrm>
              <a:off x="7262352" y="88171"/>
              <a:ext cx="1605692" cy="1087294"/>
            </a:xfrm>
            <a:prstGeom prst="roundRect">
              <a:avLst/>
            </a:prstGeom>
            <a:solidFill>
              <a:schemeClr val="bg1"/>
            </a:solidFill>
            <a:ln>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latin typeface="Helvetica Neue" panose="02000503000000020004"/>
                </a:rPr>
                <a:t>Robot </a:t>
              </a:r>
            </a:p>
            <a:p>
              <a:r>
                <a:rPr lang="en-US" sz="1000" b="1" dirty="0">
                  <a:solidFill>
                    <a:schemeClr val="tx1"/>
                  </a:solidFill>
                  <a:latin typeface="Helvetica Neue" panose="02000503000000020004"/>
                </a:rPr>
                <a:t>Game</a:t>
              </a:r>
            </a:p>
            <a:p>
              <a:r>
                <a:rPr lang="en-US" sz="1000" b="1" dirty="0">
                  <a:solidFill>
                    <a:schemeClr val="tx1"/>
                  </a:solidFill>
                  <a:latin typeface="Helvetica Neue" panose="02000503000000020004"/>
                </a:rPr>
                <a:t>Rulebook</a:t>
              </a:r>
            </a:p>
            <a:p>
              <a:r>
                <a:rPr lang="en-US" sz="1000" b="1" dirty="0">
                  <a:solidFill>
                    <a:schemeClr val="tx1"/>
                  </a:solidFill>
                  <a:latin typeface="Helvetica Neue" panose="02000503000000020004"/>
                </a:rPr>
                <a:t>page 19</a:t>
              </a:r>
            </a:p>
            <a:p>
              <a:pPr algn="r"/>
              <a:endParaRPr lang="en-US" sz="1000" b="1" dirty="0">
                <a:solidFill>
                  <a:schemeClr val="tx1"/>
                </a:solidFill>
                <a:latin typeface="Helvetica Neue" panose="02000503000000020004"/>
              </a:endParaRPr>
            </a:p>
          </p:txBody>
        </p:sp>
        <p:pic>
          <p:nvPicPr>
            <p:cNvPr id="6" name="Picture 5" descr="Diagram&#10;&#10;Description automatically generated with medium confidence">
              <a:extLst>
                <a:ext uri="{FF2B5EF4-FFF2-40B4-BE49-F238E27FC236}">
                  <a16:creationId xmlns:a16="http://schemas.microsoft.com/office/drawing/2014/main" id="{64E6652D-B1A3-4667-B2C7-5F9E4D8109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5816" y="186207"/>
              <a:ext cx="682842" cy="910234"/>
            </a:xfrm>
            <a:prstGeom prst="rect">
              <a:avLst/>
            </a:prstGeom>
            <a:ln>
              <a:solidFill>
                <a:schemeClr val="tx1"/>
              </a:solidFill>
            </a:ln>
          </p:spPr>
        </p:pic>
      </p:grpSp>
    </p:spTree>
    <p:extLst>
      <p:ext uri="{BB962C8B-B14F-4D97-AF65-F5344CB8AC3E}">
        <p14:creationId xmlns:p14="http://schemas.microsoft.com/office/powerpoint/2010/main" val="2011606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16</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28650" y="1353609"/>
            <a:ext cx="2924175" cy="3829049"/>
          </a:xfrm>
        </p:spPr>
        <p:txBody>
          <a:bodyPr>
            <a:noAutofit/>
          </a:bodyPr>
          <a:lstStyle/>
          <a:p>
            <a:r>
              <a:rPr lang="en-US" b="0" i="0" u="none" strike="noStrike" baseline="0" dirty="0">
                <a:solidFill>
                  <a:srgbClr val="211D1E"/>
                </a:solidFill>
                <a:latin typeface="Arial" panose="020B0604020202020204" pitchFamily="34" charset="0"/>
              </a:rPr>
              <a:t>Draw your solution for a piece of equipment or technology that could improve safety. </a:t>
            </a:r>
          </a:p>
          <a:p>
            <a:r>
              <a:rPr lang="en-US" b="0" i="0" u="none" strike="noStrike" baseline="0" dirty="0">
                <a:solidFill>
                  <a:srgbClr val="211D1E"/>
                </a:solidFill>
                <a:latin typeface="Arial" panose="020B0604020202020204" pitchFamily="34" charset="0"/>
              </a:rPr>
              <a:t>In your drawing, include how your solution works and label its parts.</a:t>
            </a:r>
            <a:endParaRPr lang="en-US" b="0" i="0" u="none" strike="noStrike" baseline="0" dirty="0">
              <a:solidFill>
                <a:srgbClr val="211D1E"/>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Safety Project Spark</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7101090" y="407787"/>
            <a:ext cx="1371600" cy="1371600"/>
          </a:xfrm>
          <a:prstGeom prst="rect">
            <a:avLst/>
          </a:prstGeom>
        </p:spPr>
      </p:pic>
      <p:pic>
        <p:nvPicPr>
          <p:cNvPr id="6" name="Picture 5">
            <a:extLst>
              <a:ext uri="{FF2B5EF4-FFF2-40B4-BE49-F238E27FC236}">
                <a16:creationId xmlns:a16="http://schemas.microsoft.com/office/drawing/2014/main" id="{EEA889DE-F718-452F-9207-1B6CFB9686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53166" y="1990726"/>
            <a:ext cx="4862183" cy="3191932"/>
          </a:xfrm>
          <a:prstGeom prst="rect">
            <a:avLst/>
          </a:prstGeom>
          <a:ln w="3175">
            <a:solidFill>
              <a:schemeClr val="tx1"/>
            </a:solidFill>
          </a:ln>
        </p:spPr>
      </p:pic>
    </p:spTree>
    <p:extLst>
      <p:ext uri="{BB962C8B-B14F-4D97-AF65-F5344CB8AC3E}">
        <p14:creationId xmlns:p14="http://schemas.microsoft.com/office/powerpoint/2010/main" val="13311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17</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28650" y="1323975"/>
            <a:ext cx="8060867" cy="3023393"/>
          </a:xfrm>
        </p:spPr>
        <p:txBody>
          <a:bodyPr>
            <a:noAutofit/>
          </a:bodyPr>
          <a:lstStyle/>
          <a:p>
            <a:r>
              <a:rPr lang="en-US" sz="1800" b="0" i="0" u="none" strike="noStrike" baseline="0" dirty="0">
                <a:solidFill>
                  <a:srgbClr val="211D1E"/>
                </a:solidFill>
                <a:latin typeface="Arial" panose="020B0604020202020204" pitchFamily="34" charset="0"/>
              </a:rPr>
              <a:t>Get together at the mat. </a:t>
            </a:r>
          </a:p>
          <a:p>
            <a:r>
              <a:rPr lang="en-US" sz="1800" b="0" i="0" u="none" strike="noStrike" baseline="0" dirty="0">
                <a:solidFill>
                  <a:srgbClr val="211D1E"/>
                </a:solidFill>
                <a:latin typeface="Arial" panose="020B0604020202020204" pitchFamily="34" charset="0"/>
              </a:rPr>
              <a:t>Place each model where it belongs. Refer to the Field Setup section in the </a:t>
            </a:r>
            <a:r>
              <a:rPr lang="en-US" sz="1800" b="0" i="1" u="none" strike="noStrike" baseline="0" dirty="0">
                <a:solidFill>
                  <a:srgbClr val="211D1E"/>
                </a:solidFill>
                <a:latin typeface="Arial" panose="020B0604020202020204" pitchFamily="34" charset="0"/>
              </a:rPr>
              <a:t>Robot Game Rulebook</a:t>
            </a:r>
            <a:r>
              <a:rPr lang="en-US" sz="1800" b="0" i="0" u="none" strike="noStrike" baseline="0" dirty="0">
                <a:solidFill>
                  <a:srgbClr val="211D1E"/>
                </a:solidFill>
                <a:latin typeface="Arial" panose="020B0604020202020204" pitchFamily="34" charset="0"/>
              </a:rPr>
              <a:t>. </a:t>
            </a:r>
          </a:p>
          <a:p>
            <a:r>
              <a:rPr lang="en-US" sz="1800" b="0" i="0" u="none" strike="noStrike" baseline="0" dirty="0">
                <a:solidFill>
                  <a:srgbClr val="211D1E"/>
                </a:solidFill>
                <a:latin typeface="Arial" panose="020B0604020202020204" pitchFamily="34" charset="0"/>
              </a:rPr>
              <a:t>Share the robot skills you learned. </a:t>
            </a:r>
          </a:p>
          <a:p>
            <a:r>
              <a:rPr lang="en-US" sz="1800" b="0" i="0" u="none" strike="noStrike" baseline="0" dirty="0">
                <a:solidFill>
                  <a:srgbClr val="211D1E"/>
                </a:solidFill>
                <a:latin typeface="Arial" panose="020B0604020202020204" pitchFamily="34" charset="0"/>
              </a:rPr>
              <a:t>Show how the models work and explain their connections to the Project Spark. </a:t>
            </a:r>
          </a:p>
          <a:p>
            <a:r>
              <a:rPr lang="en-US" sz="1800" b="0" i="0" u="none" strike="noStrike" baseline="0" dirty="0">
                <a:solidFill>
                  <a:srgbClr val="211D1E"/>
                </a:solidFill>
                <a:latin typeface="Arial" panose="020B0604020202020204" pitchFamily="34" charset="0"/>
              </a:rPr>
              <a:t>Chat about the reflection questions. </a:t>
            </a:r>
          </a:p>
          <a:p>
            <a:r>
              <a:rPr lang="en-US" sz="1800" b="0" i="0" u="none" strike="noStrike" baseline="0" dirty="0">
                <a:solidFill>
                  <a:srgbClr val="211D1E"/>
                </a:solidFill>
                <a:latin typeface="Arial" panose="020B0604020202020204" pitchFamily="34" charset="0"/>
              </a:rPr>
              <a:t>Clean up your space.</a:t>
            </a:r>
            <a:endParaRPr lang="en-US" sz="1800"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FF0000"/>
                </a:solidFill>
              </a:rPr>
              <a:t>Share</a:t>
            </a:r>
          </a:p>
        </p:txBody>
      </p:sp>
      <p:pic>
        <p:nvPicPr>
          <p:cNvPr id="16" name="Picture 15">
            <a:extLst>
              <a:ext uri="{FF2B5EF4-FFF2-40B4-BE49-F238E27FC236}">
                <a16:creationId xmlns:a16="http://schemas.microsoft.com/office/drawing/2014/main" id="{EA1571AC-01BF-46D6-BD8E-BBA61BB437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210006"/>
            <a:ext cx="9144000" cy="1949570"/>
          </a:xfrm>
          <a:prstGeom prst="rect">
            <a:avLst/>
          </a:prstGeom>
        </p:spPr>
      </p:pic>
    </p:spTree>
    <p:extLst>
      <p:ext uri="{BB962C8B-B14F-4D97-AF65-F5344CB8AC3E}">
        <p14:creationId xmlns:p14="http://schemas.microsoft.com/office/powerpoint/2010/main" val="302325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18</a:t>
            </a:fld>
            <a:endParaRPr lang="en-US"/>
          </a:p>
        </p:txBody>
      </p:sp>
      <p:pic>
        <p:nvPicPr>
          <p:cNvPr id="8" name="Picture 7" descr="A screenshot of a computer&#10;&#10;Description automatically generated with medium confidence">
            <a:extLst>
              <a:ext uri="{FF2B5EF4-FFF2-40B4-BE49-F238E27FC236}">
                <a16:creationId xmlns:a16="http://schemas.microsoft.com/office/drawing/2014/main" id="{135E6137-512A-4CB1-9150-EDFAE81717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4994" y="257729"/>
            <a:ext cx="8254523" cy="4923870"/>
          </a:xfrm>
          <a:prstGeom prst="rect">
            <a:avLst/>
          </a:prstGeom>
        </p:spPr>
      </p:pic>
      <p:sp>
        <p:nvSpPr>
          <p:cNvPr id="11" name="Oval 10">
            <a:extLst>
              <a:ext uri="{FF2B5EF4-FFF2-40B4-BE49-F238E27FC236}">
                <a16:creationId xmlns:a16="http://schemas.microsoft.com/office/drawing/2014/main" id="{62140F61-8F65-423D-8425-EEC625D9EEC4}"/>
              </a:ext>
            </a:extLst>
          </p:cNvPr>
          <p:cNvSpPr/>
          <p:nvPr/>
        </p:nvSpPr>
        <p:spPr>
          <a:xfrm>
            <a:off x="5435601" y="1220612"/>
            <a:ext cx="1200004" cy="117968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0E0DEEE-274F-41CA-A1D8-CFA7BD6265AF}"/>
              </a:ext>
            </a:extLst>
          </p:cNvPr>
          <p:cNvSpPr/>
          <p:nvPr/>
        </p:nvSpPr>
        <p:spPr>
          <a:xfrm>
            <a:off x="4210756" y="156633"/>
            <a:ext cx="925688"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AAE8026-BC29-46A5-809D-F9D88A10073A}"/>
              </a:ext>
            </a:extLst>
          </p:cNvPr>
          <p:cNvSpPr/>
          <p:nvPr/>
        </p:nvSpPr>
        <p:spPr>
          <a:xfrm>
            <a:off x="3598468" y="1068211"/>
            <a:ext cx="925688"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D832C2F-1E35-48EA-A45B-008F54F4C4F8}"/>
              </a:ext>
            </a:extLst>
          </p:cNvPr>
          <p:cNvSpPr/>
          <p:nvPr/>
        </p:nvSpPr>
        <p:spPr>
          <a:xfrm>
            <a:off x="5302105" y="4255486"/>
            <a:ext cx="925688" cy="911578"/>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DE9741-7C14-4763-B133-7032A091F63B}"/>
              </a:ext>
            </a:extLst>
          </p:cNvPr>
          <p:cNvSpPr/>
          <p:nvPr/>
        </p:nvSpPr>
        <p:spPr>
          <a:xfrm>
            <a:off x="1239143" y="5434560"/>
            <a:ext cx="572723" cy="542373"/>
          </a:xfrm>
          <a:prstGeom prst="ellipse">
            <a:avLst/>
          </a:prstGeom>
          <a:solidFill>
            <a:srgbClr val="ED7D31">
              <a:alpha val="60000"/>
            </a:srgbClr>
          </a:solidFill>
          <a:ln w="57150">
            <a:solidFill>
              <a:srgbClr val="FF781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Text Placeholder 4">
            <a:extLst>
              <a:ext uri="{FF2B5EF4-FFF2-40B4-BE49-F238E27FC236}">
                <a16:creationId xmlns:a16="http://schemas.microsoft.com/office/drawing/2014/main" id="{A099BEB0-B9EA-44FA-85D4-76D0A86E6535}"/>
              </a:ext>
            </a:extLst>
          </p:cNvPr>
          <p:cNvSpPr>
            <a:spLocks noGrp="1"/>
          </p:cNvSpPr>
          <p:nvPr>
            <p:ph type="body" sz="quarter" idx="14"/>
          </p:nvPr>
        </p:nvSpPr>
        <p:spPr>
          <a:xfrm>
            <a:off x="1811866" y="5529672"/>
            <a:ext cx="5520267" cy="352151"/>
          </a:xfrm>
        </p:spPr>
        <p:txBody>
          <a:bodyPr>
            <a:normAutofit/>
          </a:bodyPr>
          <a:lstStyle/>
          <a:p>
            <a:pPr marL="0" indent="0" algn="l">
              <a:buNone/>
            </a:pPr>
            <a:r>
              <a:rPr lang="en-US" sz="1800" dirty="0">
                <a:latin typeface="ArialMT"/>
              </a:rPr>
              <a:t>Models built this session are for the circled missions.</a:t>
            </a:r>
            <a:endParaRPr lang="en-US" sz="1800" b="0" i="0" u="none" strike="noStrike" baseline="0" dirty="0">
              <a:latin typeface="ArialMT"/>
            </a:endParaRPr>
          </a:p>
        </p:txBody>
      </p:sp>
    </p:spTree>
    <p:extLst>
      <p:ext uri="{BB962C8B-B14F-4D97-AF65-F5344CB8AC3E}">
        <p14:creationId xmlns:p14="http://schemas.microsoft.com/office/powerpoint/2010/main" val="2130926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19</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4897925" y="1309758"/>
            <a:ext cx="3791592" cy="4776548"/>
          </a:xfrm>
        </p:spPr>
        <p:txBody>
          <a:bodyPr>
            <a:normAutofit/>
          </a:bodyPr>
          <a:lstStyle/>
          <a:p>
            <a:r>
              <a:rPr lang="en-US" b="0" i="0" u="none" strike="noStrike" baseline="0" dirty="0">
                <a:solidFill>
                  <a:srgbClr val="211D1E"/>
                </a:solidFill>
                <a:latin typeface="Arial" panose="020B0604020202020204" pitchFamily="34" charset="0"/>
              </a:rPr>
              <a:t>Can you think of interesting ways to safely transport cargo? </a:t>
            </a:r>
          </a:p>
          <a:p>
            <a:r>
              <a:rPr lang="en-US" b="0" i="0" u="none" strike="noStrike" baseline="0" dirty="0">
                <a:solidFill>
                  <a:srgbClr val="211D1E"/>
                </a:solidFill>
                <a:latin typeface="Arial" panose="020B0604020202020204" pitchFamily="34" charset="0"/>
              </a:rPr>
              <a:t>What are examples of transportation safety features in your community?</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FF0000"/>
                </a:solidFill>
              </a:rPr>
              <a:t>Reflection Questions</a:t>
            </a:r>
          </a:p>
        </p:txBody>
      </p:sp>
      <p:pic>
        <p:nvPicPr>
          <p:cNvPr id="8" name="Picture 7">
            <a:extLst>
              <a:ext uri="{FF2B5EF4-FFF2-40B4-BE49-F238E27FC236}">
                <a16:creationId xmlns:a16="http://schemas.microsoft.com/office/drawing/2014/main" id="{A73FE63A-86BB-4C17-AE26-535F1A7B0DE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329" y="3373902"/>
            <a:ext cx="2787889" cy="2770645"/>
          </a:xfrm>
          <a:prstGeom prst="rect">
            <a:avLst/>
          </a:prstGeom>
        </p:spPr>
      </p:pic>
      <p:sp>
        <p:nvSpPr>
          <p:cNvPr id="7" name="Speech Bubble: Oval 6">
            <a:extLst>
              <a:ext uri="{FF2B5EF4-FFF2-40B4-BE49-F238E27FC236}">
                <a16:creationId xmlns:a16="http://schemas.microsoft.com/office/drawing/2014/main" id="{198E7BAD-3D9D-49C1-A806-C34ACFB76375}"/>
              </a:ext>
            </a:extLst>
          </p:cNvPr>
          <p:cNvSpPr/>
          <p:nvPr/>
        </p:nvSpPr>
        <p:spPr>
          <a:xfrm>
            <a:off x="1784111" y="1849901"/>
            <a:ext cx="2651824" cy="2036159"/>
          </a:xfrm>
          <a:prstGeom prst="wedgeEllipseCallout">
            <a:avLst>
              <a:gd name="adj1" fmla="val -28451"/>
              <a:gd name="adj2" fmla="val 75933"/>
            </a:avLst>
          </a:prstGeom>
          <a:solidFill>
            <a:srgbClr val="AB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dirty="0">
                <a:solidFill>
                  <a:srgbClr val="211D1E"/>
                </a:solidFill>
                <a:latin typeface="Arial" panose="020B0604020202020204" pitchFamily="34" charset="0"/>
              </a:rPr>
              <a:t>How would a safety specialist do a safety check before transporting large cargo? </a:t>
            </a:r>
            <a:endParaRPr lang="en-US" sz="1400" dirty="0"/>
          </a:p>
        </p:txBody>
      </p:sp>
    </p:spTree>
    <p:extLst>
      <p:ext uri="{BB962C8B-B14F-4D97-AF65-F5344CB8AC3E}">
        <p14:creationId xmlns:p14="http://schemas.microsoft.com/office/powerpoint/2010/main" val="2937528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263047" y="365127"/>
            <a:ext cx="8426470" cy="762634"/>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chemeClr val="bg1"/>
                </a:solidFill>
              </a:rPr>
              <a:t>Session Overview</a:t>
            </a:r>
          </a:p>
        </p:txBody>
      </p:sp>
      <p:sp>
        <p:nvSpPr>
          <p:cNvPr id="13" name="Rectangle: Rounded Corners 12">
            <a:extLst>
              <a:ext uri="{FF2B5EF4-FFF2-40B4-BE49-F238E27FC236}">
                <a16:creationId xmlns:a16="http://schemas.microsoft.com/office/drawing/2014/main" id="{0BFC0E9B-CC84-4D72-8BFD-54ED5EC94447}"/>
              </a:ext>
            </a:extLst>
          </p:cNvPr>
          <p:cNvSpPr/>
          <p:nvPr/>
        </p:nvSpPr>
        <p:spPr>
          <a:xfrm>
            <a:off x="358764" y="1406750"/>
            <a:ext cx="8426470" cy="149781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None/>
            </a:pPr>
            <a:r>
              <a:rPr lang="en-US" b="1" i="0" u="none" strike="noStrike" baseline="0" dirty="0">
                <a:solidFill>
                  <a:schemeClr val="tx1"/>
                </a:solidFill>
                <a:latin typeface="Helvetica Neue" panose="02000503000000020004"/>
              </a:rPr>
              <a:t>Outcomes</a:t>
            </a:r>
            <a:endParaRPr lang="en-US" sz="1800" b="0" i="0" u="none" strike="noStrike" baseline="0" dirty="0">
              <a:latin typeface="Helvetica Neue" panose="02000503000000020004"/>
            </a:endParaRPr>
          </a:p>
          <a:p>
            <a:pPr marL="285750" indent="-285750">
              <a:buFont typeface="Arial" panose="020B0604020202020204" pitchFamily="34" charset="0"/>
              <a:buChar char="•"/>
            </a:pPr>
            <a:r>
              <a:rPr lang="en-US" sz="1800" b="0" i="0" u="none" strike="noStrike" baseline="0" dirty="0">
                <a:solidFill>
                  <a:srgbClr val="211D1E"/>
                </a:solidFill>
                <a:latin typeface="Helvetica Neue" panose="02000503000000020004"/>
              </a:rPr>
              <a:t>The team will build a driving base and code it to move forward, move backward, and turn. </a:t>
            </a:r>
          </a:p>
          <a:p>
            <a:pPr marL="285750" indent="-285750">
              <a:buFont typeface="Arial" panose="020B0604020202020204" pitchFamily="34" charset="0"/>
              <a:buChar char="•"/>
            </a:pPr>
            <a:r>
              <a:rPr lang="en-US" sz="1800" b="0" i="0" u="none" strike="noStrike" baseline="0" dirty="0">
                <a:solidFill>
                  <a:srgbClr val="211D1E"/>
                </a:solidFill>
                <a:latin typeface="Helvetica Neue" panose="02000503000000020004"/>
              </a:rPr>
              <a:t>The team will make connections from the mission models to the Safety Project Spark ideas. </a:t>
            </a:r>
          </a:p>
        </p:txBody>
      </p:sp>
      <p:pic>
        <p:nvPicPr>
          <p:cNvPr id="6" name="Picture 5">
            <a:extLst>
              <a:ext uri="{FF2B5EF4-FFF2-40B4-BE49-F238E27FC236}">
                <a16:creationId xmlns:a16="http://schemas.microsoft.com/office/drawing/2014/main" id="{918214AD-2757-43F5-A09C-F92ADFC1D9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320" y="3897877"/>
            <a:ext cx="8595360" cy="885237"/>
          </a:xfrm>
          <a:prstGeom prst="rect">
            <a:avLst/>
          </a:prstGeom>
        </p:spPr>
      </p:pic>
      <p:pic>
        <p:nvPicPr>
          <p:cNvPr id="7" name="Picture 6">
            <a:extLst>
              <a:ext uri="{FF2B5EF4-FFF2-40B4-BE49-F238E27FC236}">
                <a16:creationId xmlns:a16="http://schemas.microsoft.com/office/drawing/2014/main" id="{E0DDC988-35CC-4C23-BDD4-5844D56F09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4124" y="3290362"/>
            <a:ext cx="8503920" cy="663074"/>
          </a:xfrm>
          <a:prstGeom prst="rect">
            <a:avLst/>
          </a:prstGeom>
        </p:spPr>
      </p:pic>
    </p:spTree>
    <p:extLst>
      <p:ext uri="{BB962C8B-B14F-4D97-AF65-F5344CB8AC3E}">
        <p14:creationId xmlns:p14="http://schemas.microsoft.com/office/powerpoint/2010/main" val="1717468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20</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rPr>
              <a:t>Career Connections</a:t>
            </a:r>
          </a:p>
        </p:txBody>
      </p:sp>
      <p:sp>
        <p:nvSpPr>
          <p:cNvPr id="8" name="Text Placeholder 6">
            <a:extLst>
              <a:ext uri="{FF2B5EF4-FFF2-40B4-BE49-F238E27FC236}">
                <a16:creationId xmlns:a16="http://schemas.microsoft.com/office/drawing/2014/main" id="{B5EE1E7D-AE29-43DC-84BB-C61B08ADB42B}"/>
              </a:ext>
            </a:extLst>
          </p:cNvPr>
          <p:cNvSpPr txBox="1">
            <a:spLocks/>
          </p:cNvSpPr>
          <p:nvPr/>
        </p:nvSpPr>
        <p:spPr>
          <a:xfrm>
            <a:off x="662940" y="2778725"/>
            <a:ext cx="2651760" cy="1966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latin typeface="Helvetica Neue" panose="02000503000000020004"/>
              </a:rPr>
              <a:t>Role:</a:t>
            </a:r>
          </a:p>
          <a:p>
            <a:pPr marL="0" indent="0">
              <a:buFont typeface="Arial" panose="020B0604020202020204" pitchFamily="34" charset="0"/>
              <a:buNone/>
            </a:pPr>
            <a:r>
              <a:rPr lang="en-US">
                <a:latin typeface="ArialMT"/>
              </a:rPr>
              <a:t>Employs safety practices and ensures compliance.</a:t>
            </a:r>
            <a:endParaRPr lang="en-US" dirty="0">
              <a:latin typeface="Helvetica Neue" panose="02000503000000020004"/>
            </a:endParaRPr>
          </a:p>
        </p:txBody>
      </p:sp>
      <p:sp>
        <p:nvSpPr>
          <p:cNvPr id="9" name="Title 3">
            <a:extLst>
              <a:ext uri="{FF2B5EF4-FFF2-40B4-BE49-F238E27FC236}">
                <a16:creationId xmlns:a16="http://schemas.microsoft.com/office/drawing/2014/main" id="{EF386167-0CC6-4168-B6CD-9E6EBDB32E86}"/>
              </a:ext>
            </a:extLst>
          </p:cNvPr>
          <p:cNvSpPr txBox="1">
            <a:spLocks/>
          </p:cNvSpPr>
          <p:nvPr/>
        </p:nvSpPr>
        <p:spPr>
          <a:xfrm>
            <a:off x="694814" y="1493204"/>
            <a:ext cx="2619886" cy="1128076"/>
          </a:xfrm>
          <a:prstGeom prst="roundRect">
            <a:avLst/>
          </a:prstGeom>
          <a:solidFill>
            <a:srgbClr val="ED1C24"/>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sz="3600" dirty="0">
                <a:solidFill>
                  <a:schemeClr val="bg1"/>
                </a:solidFill>
              </a:rPr>
              <a:t>Safety Specialist</a:t>
            </a:r>
          </a:p>
        </p:txBody>
      </p:sp>
      <p:pic>
        <p:nvPicPr>
          <p:cNvPr id="11" name="Picture 2">
            <a:extLst>
              <a:ext uri="{FF2B5EF4-FFF2-40B4-BE49-F238E27FC236}">
                <a16:creationId xmlns:a16="http://schemas.microsoft.com/office/drawing/2014/main" id="{9385113B-02B7-4D97-8FBF-D3477268BB2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64719" y="1127761"/>
            <a:ext cx="4903325" cy="476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097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21</a:t>
            </a:fld>
            <a:endParaRPr lang="en-US"/>
          </a:p>
        </p:txBody>
      </p:sp>
      <p:sp>
        <p:nvSpPr>
          <p:cNvPr id="13" name="Title 3">
            <a:extLst>
              <a:ext uri="{FF2B5EF4-FFF2-40B4-BE49-F238E27FC236}">
                <a16:creationId xmlns:a16="http://schemas.microsoft.com/office/drawing/2014/main" id="{79E1ECC3-F162-4E13-A48B-FE68FA7D1D1C}"/>
              </a:ext>
            </a:extLst>
          </p:cNvPr>
          <p:cNvSpPr>
            <a:spLocks noGrp="1"/>
          </p:cNvSpPr>
          <p:nvPr>
            <p:ph type="title"/>
          </p:nvPr>
        </p:nvSpPr>
        <p:spPr/>
        <p:txBody>
          <a:bodyPr>
            <a:normAutofit/>
          </a:bodyPr>
          <a:lstStyle/>
          <a:p>
            <a:r>
              <a:rPr lang="en-US" sz="2400" dirty="0">
                <a:solidFill>
                  <a:schemeClr val="tx1"/>
                </a:solidFill>
              </a:rPr>
              <a:t>Multimedia Resources</a:t>
            </a:r>
            <a:endParaRPr lang="en-US" sz="2400" b="0" dirty="0">
              <a:solidFill>
                <a:schemeClr val="tx1"/>
              </a:solidFill>
            </a:endParaRPr>
          </a:p>
        </p:txBody>
      </p:sp>
      <p:sp>
        <p:nvSpPr>
          <p:cNvPr id="9" name="Rectangle: Rounded Corners 8">
            <a:extLst>
              <a:ext uri="{FF2B5EF4-FFF2-40B4-BE49-F238E27FC236}">
                <a16:creationId xmlns:a16="http://schemas.microsoft.com/office/drawing/2014/main" id="{5F78A9DB-E5AA-4B24-9F57-3E0E955F5A92}"/>
              </a:ext>
            </a:extLst>
          </p:cNvPr>
          <p:cNvSpPr/>
          <p:nvPr/>
        </p:nvSpPr>
        <p:spPr>
          <a:xfrm>
            <a:off x="1018902" y="1058090"/>
            <a:ext cx="7106194" cy="4741818"/>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text, toy, doll&#10;&#10;Description automatically generated">
            <a:extLst>
              <a:ext uri="{FF2B5EF4-FFF2-40B4-BE49-F238E27FC236}">
                <a16:creationId xmlns:a16="http://schemas.microsoft.com/office/drawing/2014/main" id="{3BAF43A5-3242-4612-A086-EC34A875CE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8967" y="1200183"/>
            <a:ext cx="3866063" cy="3866063"/>
          </a:xfrm>
          <a:prstGeom prst="rect">
            <a:avLst/>
          </a:prstGeom>
        </p:spPr>
      </p:pic>
      <p:sp>
        <p:nvSpPr>
          <p:cNvPr id="11" name="TextBox 10">
            <a:extLst>
              <a:ext uri="{FF2B5EF4-FFF2-40B4-BE49-F238E27FC236}">
                <a16:creationId xmlns:a16="http://schemas.microsoft.com/office/drawing/2014/main" id="{36F64D3A-075E-49C2-9842-F32E7A65343B}"/>
              </a:ext>
            </a:extLst>
          </p:cNvPr>
          <p:cNvSpPr txBox="1"/>
          <p:nvPr/>
        </p:nvSpPr>
        <p:spPr>
          <a:xfrm>
            <a:off x="1175655" y="5112245"/>
            <a:ext cx="6792686" cy="646331"/>
          </a:xfrm>
          <a:prstGeom prst="rect">
            <a:avLst/>
          </a:prstGeom>
          <a:noFill/>
        </p:spPr>
        <p:txBody>
          <a:bodyPr wrap="square" rtlCol="0">
            <a:spAutoFit/>
          </a:bodyPr>
          <a:lstStyle/>
          <a:p>
            <a:pPr algn="ctr"/>
            <a:r>
              <a:rPr lang="en-US" i="1" dirty="0">
                <a:highlight>
                  <a:srgbClr val="FFFF00"/>
                </a:highlight>
                <a:latin typeface="Arial" panose="020B0604020202020204" pitchFamily="34" charset="0"/>
                <a:cs typeface="Arial" panose="020B0604020202020204" pitchFamily="34" charset="0"/>
              </a:rPr>
              <a:t>You may wish to embed a relevant, age-appropriate video for your students here.  See the Notes for an example.</a:t>
            </a:r>
          </a:p>
        </p:txBody>
      </p:sp>
    </p:spTree>
    <p:extLst>
      <p:ext uri="{BB962C8B-B14F-4D97-AF65-F5344CB8AC3E}">
        <p14:creationId xmlns:p14="http://schemas.microsoft.com/office/powerpoint/2010/main" val="2671776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3198983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fld id="{C53052E6-E16C-A04B-8192-1DB31D569F09}" type="slidenum">
              <a:rPr lang="en-US" smtClean="0"/>
              <a:pPr/>
              <a:t>23</a:t>
            </a:fld>
            <a:endParaRPr lang="en-US"/>
          </a:p>
        </p:txBody>
      </p:sp>
      <p:sp>
        <p:nvSpPr>
          <p:cNvPr id="3" name="Text Placeholder 2">
            <a:extLst>
              <a:ext uri="{FF2B5EF4-FFF2-40B4-BE49-F238E27FC236}">
                <a16:creationId xmlns:a16="http://schemas.microsoft.com/office/drawing/2014/main" id="{FF09E301-2DD2-4D86-86AD-49BCE4C01F3A}"/>
              </a:ext>
            </a:extLst>
          </p:cNvPr>
          <p:cNvSpPr>
            <a:spLocks noGrp="1"/>
          </p:cNvSpPr>
          <p:nvPr>
            <p:ph type="body" sz="quarter" idx="14"/>
          </p:nvPr>
        </p:nvSpPr>
        <p:spPr>
          <a:xfrm>
            <a:off x="215153" y="5066852"/>
            <a:ext cx="8627633" cy="989702"/>
          </a:xfrm>
        </p:spPr>
        <p:txBody>
          <a:bodyPr>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baseline="30000" dirty="0">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and </a:t>
            </a:r>
            <a:r>
              <a:rPr lang="en-US" sz="1400" dirty="0">
                <a:effectLst/>
                <a:latin typeface="Helvetica Neue" panose="02000503000000020004"/>
                <a:ea typeface="Calibri" panose="020F0502020204030204" pitchFamily="34" charset="0"/>
              </a:rPr>
              <a:t>MINDSTORMS</a:t>
            </a:r>
            <a:r>
              <a:rPr lang="en-US" sz="1400" baseline="30000" dirty="0">
                <a:effectLst/>
                <a:latin typeface="Helvetica Neue" panose="02000503000000020004"/>
                <a:ea typeface="Calibri" panose="020F0502020204030204" pitchFamily="34" charset="0"/>
              </a:rPr>
              <a:t>® </a:t>
            </a:r>
            <a:r>
              <a:rPr lang="en-US" sz="1400" dirty="0">
                <a:effectLst/>
                <a:latin typeface="Helvetica Neue" panose="02000503000000020004"/>
                <a:ea typeface="Calibri" panose="020F0502020204030204" pitchFamily="34" charset="0"/>
              </a:rPr>
              <a:t>are registered trademarks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SPIKE™ Prime is a trademark of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Education.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a:p>
            <a:pPr marL="0" indent="0">
              <a:buNone/>
            </a:pPr>
            <a:endParaRPr lang="en-US" sz="1400" dirty="0">
              <a:latin typeface="Helvetica Neue" panose="02000503000000020004"/>
            </a:endParaRPr>
          </a:p>
        </p:txBody>
      </p:sp>
      <p:pic>
        <p:nvPicPr>
          <p:cNvPr id="6" name="Picture 5">
            <a:extLst>
              <a:ext uri="{FF2B5EF4-FFF2-40B4-BE49-F238E27FC236}">
                <a16:creationId xmlns:a16="http://schemas.microsoft.com/office/drawing/2014/main" id="{132E96E8-279D-435F-9324-73D0D2B94075}"/>
              </a:ext>
            </a:extLst>
          </p:cNvPr>
          <p:cNvPicPr>
            <a:picLocks noChangeAspect="1"/>
          </p:cNvPicPr>
          <p:nvPr/>
        </p:nvPicPr>
        <p:blipFill>
          <a:blip r:embed="rId2"/>
          <a:stretch>
            <a:fillRect/>
          </a:stretch>
        </p:blipFill>
        <p:spPr>
          <a:xfrm>
            <a:off x="5454890" y="1384630"/>
            <a:ext cx="2456600" cy="2286000"/>
          </a:xfrm>
          <a:prstGeom prst="rect">
            <a:avLst/>
          </a:prstGeom>
        </p:spPr>
      </p:pic>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spTree>
    <p:extLst>
      <p:ext uri="{BB962C8B-B14F-4D97-AF65-F5344CB8AC3E}">
        <p14:creationId xmlns:p14="http://schemas.microsoft.com/office/powerpoint/2010/main" val="2176013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5BF257-EF87-42D3-8CA2-ABE4E91031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9214" y="2647994"/>
            <a:ext cx="5285013" cy="1864203"/>
          </a:xfrm>
          <a:prstGeom prst="rect">
            <a:avLst/>
          </a:prstGeom>
          <a:ln w="3175">
            <a:solidFill>
              <a:schemeClr val="tx1"/>
            </a:solidFill>
          </a:ln>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Introduction</a:t>
            </a:r>
          </a:p>
        </p:txBody>
      </p:sp>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3404503" y="1127761"/>
            <a:ext cx="5554437" cy="16147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0" i="0" u="none" strike="noStrike" baseline="0" dirty="0">
                <a:latin typeface="Helvetica Neue" panose="02000503000000020004"/>
                <a:ea typeface="HGGothicE" panose="020B0400000000000000" pitchFamily="49" charset="-128"/>
              </a:rPr>
              <a:t>Think about </a:t>
            </a:r>
            <a:r>
              <a:rPr lang="en-US" b="1" i="0" u="none" strike="noStrike" baseline="0" dirty="0">
                <a:latin typeface="Helvetica Neue" panose="02000503000000020004"/>
                <a:ea typeface="HGGothicE" panose="020B0400000000000000" pitchFamily="49" charset="-128"/>
              </a:rPr>
              <a:t>Inclusion</a:t>
            </a:r>
            <a:r>
              <a:rPr lang="en-US" b="0" i="0" u="none" strike="noStrike" baseline="0" dirty="0">
                <a:latin typeface="Helvetica Neue" panose="02000503000000020004"/>
                <a:ea typeface="HGGothicE" panose="020B0400000000000000" pitchFamily="49" charset="-128"/>
              </a:rPr>
              <a:t> and your team.</a:t>
            </a:r>
          </a:p>
          <a:p>
            <a:pPr algn="l"/>
            <a:r>
              <a:rPr lang="en-US" b="0" i="0" u="none" strike="noStrike" baseline="0" dirty="0">
                <a:latin typeface="Helvetica Neue" panose="02000503000000020004"/>
                <a:ea typeface="HGGothicE" panose="020B0400000000000000" pitchFamily="49" charset="-128"/>
              </a:rPr>
              <a:t>Record examples of how your team makes sure everyone is respected and their voices are heard.</a:t>
            </a:r>
            <a:endParaRPr lang="en-US" dirty="0">
              <a:highlight>
                <a:srgbClr val="FFFF00"/>
              </a:highlight>
              <a:latin typeface="Helvetica Neue" panose="02000503000000020004"/>
              <a:ea typeface="HGGothicE" panose="020B0400000000000000" pitchFamily="49" charset="-128"/>
            </a:endParaRPr>
          </a:p>
        </p:txBody>
      </p:sp>
      <p:pic>
        <p:nvPicPr>
          <p:cNvPr id="5" name="Picture 4">
            <a:extLst>
              <a:ext uri="{FF2B5EF4-FFF2-40B4-BE49-F238E27FC236}">
                <a16:creationId xmlns:a16="http://schemas.microsoft.com/office/drawing/2014/main" id="{1747ABF0-A15B-484D-B3C0-2CBB75CB029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0006"/>
            <a:ext cx="9144000" cy="1949570"/>
          </a:xfrm>
          <a:prstGeom prst="rect">
            <a:avLst/>
          </a:prstGeom>
        </p:spPr>
      </p:pic>
      <p:pic>
        <p:nvPicPr>
          <p:cNvPr id="6" name="Picture 5" descr="Icon&#10;&#10;Description automatically generated">
            <a:extLst>
              <a:ext uri="{FF2B5EF4-FFF2-40B4-BE49-F238E27FC236}">
                <a16:creationId xmlns:a16="http://schemas.microsoft.com/office/drawing/2014/main" id="{EAEDD7A8-E862-4C3C-92A2-7258362EA6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319" y="1127761"/>
            <a:ext cx="2594126" cy="2594126"/>
          </a:xfrm>
          <a:prstGeom prst="rect">
            <a:avLst/>
          </a:prstGeom>
        </p:spPr>
      </p:pic>
    </p:spTree>
    <p:extLst>
      <p:ext uri="{BB962C8B-B14F-4D97-AF65-F5344CB8AC3E}">
        <p14:creationId xmlns:p14="http://schemas.microsoft.com/office/powerpoint/2010/main" val="95121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8650" y="1541735"/>
            <a:ext cx="7709807" cy="762634"/>
          </a:xfrm>
        </p:spPr>
        <p:txBody>
          <a:bodyPr>
            <a:normAutofit/>
          </a:bodyPr>
          <a:lstStyle/>
          <a:p>
            <a:pPr algn="l"/>
            <a:r>
              <a:rPr lang="en-US" b="0" i="0" u="none" strike="noStrike" baseline="0" dirty="0">
                <a:latin typeface="Helvetica Neue" panose="02000503000000020004"/>
                <a:cs typeface="Arial" panose="020B0604020202020204" pitchFamily="34" charset="0"/>
              </a:rPr>
              <a:t>Open the SPIKE™ Prime or EV3 Classroom app. Find your lesson.</a:t>
            </a:r>
            <a:endParaRPr lang="en-US" dirty="0">
              <a:latin typeface="Helvetica Neue" panose="02000503000000020004"/>
              <a:cs typeface="Arial" panose="020B0604020202020204" pitchFamily="34"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Robot Lesson 2</a:t>
            </a:r>
          </a:p>
        </p:txBody>
      </p:sp>
      <p:sp>
        <p:nvSpPr>
          <p:cNvPr id="15" name="Text Placeholder 5">
            <a:extLst>
              <a:ext uri="{FF2B5EF4-FFF2-40B4-BE49-F238E27FC236}">
                <a16:creationId xmlns:a16="http://schemas.microsoft.com/office/drawing/2014/main" id="{15790FC9-2581-40A9-831C-A5B74FAD4634}"/>
              </a:ext>
            </a:extLst>
          </p:cNvPr>
          <p:cNvSpPr txBox="1">
            <a:spLocks/>
          </p:cNvSpPr>
          <p:nvPr/>
        </p:nvSpPr>
        <p:spPr>
          <a:xfrm>
            <a:off x="628650" y="4042933"/>
            <a:ext cx="7920790" cy="7626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u="none" strike="noStrike" baseline="0" dirty="0">
                <a:solidFill>
                  <a:srgbClr val="211D1E"/>
                </a:solidFill>
                <a:latin typeface="Helvetica Neue" panose="02000503000000020004"/>
              </a:rPr>
              <a:t>Determine what coding and building skills you can apply in the Robot Game. </a:t>
            </a:r>
            <a:endParaRPr lang="en-US" dirty="0">
              <a:latin typeface="Helvetica Neue" panose="02000503000000020004"/>
            </a:endParaRPr>
          </a:p>
        </p:txBody>
      </p:sp>
      <p:pic>
        <p:nvPicPr>
          <p:cNvPr id="5" name="Picture 4">
            <a:extLst>
              <a:ext uri="{FF2B5EF4-FFF2-40B4-BE49-F238E27FC236}">
                <a16:creationId xmlns:a16="http://schemas.microsoft.com/office/drawing/2014/main" id="{0C4E5D11-156D-4860-A3F7-AC079F36C3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220" y="2549388"/>
            <a:ext cx="3775333" cy="1188720"/>
          </a:xfrm>
          <a:prstGeom prst="rect">
            <a:avLst/>
          </a:prstGeom>
        </p:spPr>
      </p:pic>
      <p:pic>
        <p:nvPicPr>
          <p:cNvPr id="8" name="Picture 7">
            <a:extLst>
              <a:ext uri="{FF2B5EF4-FFF2-40B4-BE49-F238E27FC236}">
                <a16:creationId xmlns:a16="http://schemas.microsoft.com/office/drawing/2014/main" id="{CAA2E891-6D09-443C-9732-F6229044BD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0449" y="2549388"/>
            <a:ext cx="4098099" cy="1188720"/>
          </a:xfrm>
          <a:prstGeom prst="rect">
            <a:avLst/>
          </a:prstGeom>
        </p:spPr>
      </p:pic>
    </p:spTree>
    <p:extLst>
      <p:ext uri="{BB962C8B-B14F-4D97-AF65-F5344CB8AC3E}">
        <p14:creationId xmlns:p14="http://schemas.microsoft.com/office/powerpoint/2010/main" val="399540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8651" y="1328057"/>
            <a:ext cx="3551464" cy="4038600"/>
          </a:xfrm>
        </p:spPr>
        <p:txBody>
          <a:bodyPr>
            <a:normAutofit/>
          </a:bodyPr>
          <a:lstStyle/>
          <a:p>
            <a:pPr marL="0" indent="0" algn="l">
              <a:buNone/>
            </a:pPr>
            <a:r>
              <a:rPr lang="en-US" b="1" i="0" u="none" strike="noStrike" baseline="0" dirty="0">
                <a:latin typeface="Helvetica Neue" panose="02000503000000020004"/>
              </a:rPr>
              <a:t>Reflection Questions</a:t>
            </a:r>
            <a:endParaRPr lang="en-US" sz="1800" b="0" i="0" u="none" strike="noStrike" baseline="0" dirty="0">
              <a:latin typeface="Helvetica Neue" panose="02000503000000020004"/>
            </a:endParaRPr>
          </a:p>
          <a:p>
            <a:r>
              <a:rPr lang="en-US" b="0" i="0" u="none" strike="noStrike" baseline="0" dirty="0">
                <a:solidFill>
                  <a:srgbClr val="211D1E"/>
                </a:solidFill>
                <a:latin typeface="Helvetica Neue" panose="02000503000000020004"/>
              </a:rPr>
              <a:t>How can you aim your robot toward a model? </a:t>
            </a:r>
          </a:p>
          <a:p>
            <a:r>
              <a:rPr lang="en-US" b="0" i="0" u="none" strike="noStrike" baseline="0" dirty="0">
                <a:solidFill>
                  <a:srgbClr val="211D1E"/>
                </a:solidFill>
                <a:latin typeface="Helvetica Neue" panose="02000503000000020004"/>
              </a:rPr>
              <a:t>How can you make your robot go the right distance to reach a model?</a:t>
            </a:r>
            <a:endParaRPr lang="en-US" b="0" i="0" u="none" strike="noStrike" baseline="0" dirty="0">
              <a:solidFill>
                <a:schemeClr val="tx1"/>
              </a:solidFill>
              <a:latin typeface="Helvetica Neue" panose="02000503000000020004"/>
            </a:endParaRPr>
          </a:p>
          <a:p>
            <a:endParaRPr lang="en-US" sz="1800" b="0" i="0" u="none" strike="noStrike" baseline="0" dirty="0">
              <a:solidFill>
                <a:schemeClr val="tx1"/>
              </a:solidFill>
              <a:latin typeface="Helvetica Neue" panose="02000503000000020004"/>
            </a:endParaRPr>
          </a:p>
          <a:p>
            <a:endParaRPr lang="en-US" b="0" i="0" u="none" strike="noStrike" baseline="0" dirty="0">
              <a:solidFill>
                <a:srgbClr val="211D1E"/>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Robot Lesson 2</a:t>
            </a:r>
          </a:p>
        </p:txBody>
      </p:sp>
      <p:pic>
        <p:nvPicPr>
          <p:cNvPr id="7" name="Picture 6">
            <a:extLst>
              <a:ext uri="{FF2B5EF4-FFF2-40B4-BE49-F238E27FC236}">
                <a16:creationId xmlns:a16="http://schemas.microsoft.com/office/drawing/2014/main" id="{D9CDFB72-3C57-4A4E-B73F-B19DC01A7C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66532" y="2670772"/>
            <a:ext cx="2286359" cy="3458290"/>
          </a:xfrm>
          <a:prstGeom prst="rect">
            <a:avLst/>
          </a:prstGeom>
        </p:spPr>
      </p:pic>
      <p:sp>
        <p:nvSpPr>
          <p:cNvPr id="16" name="Speech Bubble: Oval 15">
            <a:extLst>
              <a:ext uri="{FF2B5EF4-FFF2-40B4-BE49-F238E27FC236}">
                <a16:creationId xmlns:a16="http://schemas.microsoft.com/office/drawing/2014/main" id="{3AE2D87F-D00D-45E2-BA86-8D6C44E0A3A6}"/>
              </a:ext>
            </a:extLst>
          </p:cNvPr>
          <p:cNvSpPr/>
          <p:nvPr/>
        </p:nvSpPr>
        <p:spPr>
          <a:xfrm>
            <a:off x="4490195" y="1902775"/>
            <a:ext cx="2286358" cy="2084407"/>
          </a:xfrm>
          <a:prstGeom prst="wedgeEllipseCallout">
            <a:avLst>
              <a:gd name="adj1" fmla="val 30249"/>
              <a:gd name="adj2" fmla="val 69153"/>
            </a:avLst>
          </a:prstGeom>
          <a:solidFill>
            <a:srgbClr val="ABE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baseline="0" dirty="0">
                <a:solidFill>
                  <a:srgbClr val="211D1E"/>
                </a:solidFill>
                <a:latin typeface="Arial" panose="020B0604020202020204" pitchFamily="34" charset="0"/>
              </a:rPr>
              <a:t>How does a machine operator safely load and unload cargo?</a:t>
            </a:r>
            <a:endParaRPr lang="en-US" sz="1400" dirty="0"/>
          </a:p>
        </p:txBody>
      </p:sp>
    </p:spTree>
    <p:extLst>
      <p:ext uri="{BB962C8B-B14F-4D97-AF65-F5344CB8AC3E}">
        <p14:creationId xmlns:p14="http://schemas.microsoft.com/office/powerpoint/2010/main" val="2086260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10" name="Text Placeholder 9">
            <a:extLst>
              <a:ext uri="{FF2B5EF4-FFF2-40B4-BE49-F238E27FC236}">
                <a16:creationId xmlns:a16="http://schemas.microsoft.com/office/drawing/2014/main" id="{822B3E6E-CBE4-4586-A902-FB12D889174C}"/>
              </a:ext>
            </a:extLst>
          </p:cNvPr>
          <p:cNvSpPr>
            <a:spLocks noGrp="1"/>
          </p:cNvSpPr>
          <p:nvPr>
            <p:ph type="body" sz="quarter" idx="14"/>
          </p:nvPr>
        </p:nvSpPr>
        <p:spPr>
          <a:xfrm>
            <a:off x="628649" y="1127761"/>
            <a:ext cx="5571734" cy="1853309"/>
          </a:xfrm>
        </p:spPr>
        <p:txBody>
          <a:bodyPr>
            <a:noAutofit/>
          </a:bodyPr>
          <a:lstStyle/>
          <a:p>
            <a:r>
              <a:rPr lang="en-US" sz="2400" b="0" i="0" u="none" strike="noStrike" baseline="0" dirty="0">
                <a:solidFill>
                  <a:srgbClr val="211D1E"/>
                </a:solidFill>
                <a:latin typeface="Helvetica Neue" panose="02000503000000020004"/>
              </a:rPr>
              <a:t>How does safety affect how cargo is transported? </a:t>
            </a:r>
          </a:p>
          <a:p>
            <a:r>
              <a:rPr lang="en-US" sz="2400" b="0" i="0" u="none" strike="noStrike" baseline="0" dirty="0">
                <a:solidFill>
                  <a:srgbClr val="211D1E"/>
                </a:solidFill>
                <a:latin typeface="Helvetica Neue" panose="02000503000000020004"/>
              </a:rPr>
              <a:t>How can you make transporting cargo safer?</a:t>
            </a:r>
            <a:endParaRPr lang="en-US" b="0" i="0" u="none" strike="noStrike" baseline="0" dirty="0">
              <a:solidFill>
                <a:srgbClr val="000000"/>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Safety Project Spark</a:t>
            </a:r>
            <a:endParaRPr lang="en-US" dirty="0">
              <a:solidFill>
                <a:srgbClr val="00A651"/>
              </a:solidFill>
            </a:endParaRPr>
          </a:p>
        </p:txBody>
      </p:sp>
      <p:pic>
        <p:nvPicPr>
          <p:cNvPr id="11" name="Picture 10" descr="Shape&#10;&#10;Description automatically generated">
            <a:extLst>
              <a:ext uri="{FF2B5EF4-FFF2-40B4-BE49-F238E27FC236}">
                <a16:creationId xmlns:a16="http://schemas.microsoft.com/office/drawing/2014/main" id="{511BB91E-73D0-46B0-A8DB-ECFB579AC131}"/>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sp>
        <p:nvSpPr>
          <p:cNvPr id="12" name="Text Placeholder 9">
            <a:extLst>
              <a:ext uri="{FF2B5EF4-FFF2-40B4-BE49-F238E27FC236}">
                <a16:creationId xmlns:a16="http://schemas.microsoft.com/office/drawing/2014/main" id="{42E4A539-E7FA-4E79-9766-0E928E9DEA68}"/>
              </a:ext>
            </a:extLst>
          </p:cNvPr>
          <p:cNvSpPr txBox="1">
            <a:spLocks/>
          </p:cNvSpPr>
          <p:nvPr/>
        </p:nvSpPr>
        <p:spPr>
          <a:xfrm>
            <a:off x="628649" y="3069124"/>
            <a:ext cx="8060867" cy="29966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0" u="none" strike="noStrike" baseline="0" dirty="0">
                <a:solidFill>
                  <a:srgbClr val="ED1A22"/>
                </a:solidFill>
                <a:latin typeface="Helvetica Neue" panose="02000503000000020004"/>
              </a:rPr>
              <a:t>Think about… </a:t>
            </a:r>
            <a:endParaRPr lang="en-US" dirty="0">
              <a:solidFill>
                <a:srgbClr val="211D1E"/>
              </a:solidFill>
              <a:latin typeface="Helvetica Neue" panose="02000503000000020004"/>
            </a:endParaRPr>
          </a:p>
          <a:p>
            <a:r>
              <a:rPr lang="en-US" b="0" i="0" u="none" strike="noStrike" baseline="0" dirty="0">
                <a:solidFill>
                  <a:srgbClr val="211D1E"/>
                </a:solidFill>
                <a:latin typeface="Helvetica Neue" panose="02000503000000020004"/>
              </a:rPr>
              <a:t>People driving different forms of transportation. </a:t>
            </a:r>
            <a:endParaRPr lang="en-US" dirty="0">
              <a:solidFill>
                <a:srgbClr val="211D1E"/>
              </a:solidFill>
              <a:latin typeface="Helvetica Neue" panose="02000503000000020004"/>
            </a:endParaRPr>
          </a:p>
          <a:p>
            <a:r>
              <a:rPr lang="en-US" b="0" i="0" u="none" strike="noStrike" baseline="0" dirty="0">
                <a:solidFill>
                  <a:srgbClr val="211D1E"/>
                </a:solidFill>
                <a:latin typeface="Helvetica Neue" panose="02000503000000020004"/>
              </a:rPr>
              <a:t>Loading and unloading cargo.</a:t>
            </a:r>
          </a:p>
          <a:p>
            <a:r>
              <a:rPr lang="en-US" b="0" i="0" u="none" strike="noStrike" baseline="0" dirty="0">
                <a:solidFill>
                  <a:srgbClr val="211D1E"/>
                </a:solidFill>
                <a:latin typeface="Helvetica Neue" panose="02000503000000020004"/>
              </a:rPr>
              <a:t>Different forms of transportation used to transport cargo.</a:t>
            </a:r>
          </a:p>
          <a:p>
            <a:r>
              <a:rPr lang="en-US" b="0" i="0" u="none" strike="noStrike" baseline="0" dirty="0">
                <a:solidFill>
                  <a:srgbClr val="211D1E"/>
                </a:solidFill>
                <a:latin typeface="Helvetica Neue" panose="02000503000000020004"/>
              </a:rPr>
              <a:t>The infrastructure used in transportation. </a:t>
            </a:r>
          </a:p>
          <a:p>
            <a:pPr marL="0" indent="0">
              <a:buNone/>
            </a:pPr>
            <a:r>
              <a:rPr lang="en-US" sz="1800" b="0" i="1" u="none" strike="noStrike" baseline="0" dirty="0">
                <a:solidFill>
                  <a:srgbClr val="211D1E"/>
                </a:solidFill>
                <a:latin typeface="Helvetica Neue" panose="02000503000000020004"/>
              </a:rPr>
              <a:t>The models you built this session relate to missions in the Robot Game that represent improving the safety of transporting cargo. </a:t>
            </a:r>
            <a:endParaRPr lang="en-US" sz="1800" dirty="0">
              <a:latin typeface="Helvetica Neue" panose="02000503000000020004"/>
            </a:endParaRPr>
          </a:p>
        </p:txBody>
      </p:sp>
    </p:spTree>
    <p:extLst>
      <p:ext uri="{BB962C8B-B14F-4D97-AF65-F5344CB8AC3E}">
        <p14:creationId xmlns:p14="http://schemas.microsoft.com/office/powerpoint/2010/main" val="194432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740209" y="1682021"/>
            <a:ext cx="6221906" cy="762634"/>
          </a:xfrm>
        </p:spPr>
        <p:txBody>
          <a:bodyPr>
            <a:normAutofit/>
          </a:bodyPr>
          <a:lstStyle/>
          <a:p>
            <a:r>
              <a:rPr lang="en-US" b="0" i="0" u="none" strike="noStrike" baseline="0">
                <a:solidFill>
                  <a:srgbClr val="211D1E"/>
                </a:solidFill>
                <a:latin typeface="Helvetica Neue" panose="02000503000000020004"/>
              </a:rPr>
              <a:t>Build the Safety models in Bags 5-9 using Building Instruction Books 5-9.</a:t>
            </a:r>
            <a:endParaRPr lang="en-US" b="0" i="0" u="none" strike="noStrike" baseline="0" dirty="0">
              <a:solidFill>
                <a:srgbClr val="211D1E"/>
              </a:solidFill>
              <a:latin typeface="Helvetica Neue" panose="02000503000000020004"/>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Safety Project Spark</a:t>
            </a:r>
          </a:p>
        </p:txBody>
      </p:sp>
      <p:pic>
        <p:nvPicPr>
          <p:cNvPr id="16" name="Picture 15" descr="Shape&#10;&#10;Description automatically generated">
            <a:extLst>
              <a:ext uri="{FF2B5EF4-FFF2-40B4-BE49-F238E27FC236}">
                <a16:creationId xmlns:a16="http://schemas.microsoft.com/office/drawing/2014/main" id="{F2A18C6B-938E-4587-A5DE-9EC5FCB465F6}"/>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6" name="Picture 5">
            <a:extLst>
              <a:ext uri="{FF2B5EF4-FFF2-40B4-BE49-F238E27FC236}">
                <a16:creationId xmlns:a16="http://schemas.microsoft.com/office/drawing/2014/main" id="{B4BE8927-197C-4DD3-864D-E506210C4F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265" y="3821387"/>
            <a:ext cx="8167670" cy="2179908"/>
          </a:xfrm>
          <a:prstGeom prst="rect">
            <a:avLst/>
          </a:prstGeom>
          <a:ln w="3175">
            <a:solidFill>
              <a:schemeClr val="tx1"/>
            </a:solidFill>
          </a:ln>
        </p:spPr>
      </p:pic>
      <p:pic>
        <p:nvPicPr>
          <p:cNvPr id="7" name="Picture 6">
            <a:extLst>
              <a:ext uri="{FF2B5EF4-FFF2-40B4-BE49-F238E27FC236}">
                <a16:creationId xmlns:a16="http://schemas.microsoft.com/office/drawing/2014/main" id="{82D9ACED-2A70-4138-A6BB-939623A616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6264" y="2461226"/>
            <a:ext cx="8201353" cy="1396828"/>
          </a:xfrm>
          <a:prstGeom prst="rect">
            <a:avLst/>
          </a:prstGeom>
          <a:ln w="3175">
            <a:solidFill>
              <a:schemeClr val="tx1"/>
            </a:solidFill>
          </a:ln>
        </p:spPr>
      </p:pic>
    </p:spTree>
    <p:extLst>
      <p:ext uri="{BB962C8B-B14F-4D97-AF65-F5344CB8AC3E}">
        <p14:creationId xmlns:p14="http://schemas.microsoft.com/office/powerpoint/2010/main" val="382257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28650" y="1143349"/>
            <a:ext cx="5884884" cy="1587325"/>
          </a:xfrm>
        </p:spPr>
        <p:txBody>
          <a:bodyPr>
            <a:noAutofit/>
          </a:bodyPr>
          <a:lstStyle/>
          <a:p>
            <a:r>
              <a:rPr lang="en-US" b="0" i="0" u="none" strike="noStrike" baseline="0" dirty="0">
                <a:solidFill>
                  <a:srgbClr val="211D1E"/>
                </a:solidFill>
                <a:latin typeface="Helvetica Neue" panose="02000503000000020004"/>
              </a:rPr>
              <a:t>Look over the missions that correspond to the models.</a:t>
            </a:r>
          </a:p>
          <a:p>
            <a:r>
              <a:rPr lang="en-US" b="0" i="0" u="none" strike="noStrike" baseline="0" dirty="0">
                <a:solidFill>
                  <a:srgbClr val="211D1E"/>
                </a:solidFill>
                <a:latin typeface="Helvetica Neue" panose="02000503000000020004"/>
              </a:rPr>
              <a:t>Talk about how the mission models relate to the Project Spark.</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rPr>
              <a:t>Safety Project Spark</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8" name="Picture 7" descr="A picture containing LEGO, toy&#10;&#10;Description automatically generated">
            <a:extLst>
              <a:ext uri="{FF2B5EF4-FFF2-40B4-BE49-F238E27FC236}">
                <a16:creationId xmlns:a16="http://schemas.microsoft.com/office/drawing/2014/main" id="{A0825CD9-A818-4A24-9AC2-3827F61822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1596" y="2409204"/>
            <a:ext cx="3936448" cy="2823075"/>
          </a:xfrm>
          <a:prstGeom prst="rect">
            <a:avLst/>
          </a:prstGeom>
        </p:spPr>
      </p:pic>
      <p:pic>
        <p:nvPicPr>
          <p:cNvPr id="12" name="Picture 11" descr="A picture containing cake, indoor&#10;&#10;Description automatically generated">
            <a:extLst>
              <a:ext uri="{FF2B5EF4-FFF2-40B4-BE49-F238E27FC236}">
                <a16:creationId xmlns:a16="http://schemas.microsoft.com/office/drawing/2014/main" id="{01BB0847-5685-492D-92E0-B50952A50A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1859" y="4114379"/>
            <a:ext cx="2376258" cy="1743627"/>
          </a:xfrm>
          <a:prstGeom prst="rect">
            <a:avLst/>
          </a:prstGeom>
        </p:spPr>
      </p:pic>
      <p:pic>
        <p:nvPicPr>
          <p:cNvPr id="15" name="Picture 14" descr="A picture containing cake, LEGO, sitting, toy&#10;&#10;Description automatically generated">
            <a:extLst>
              <a:ext uri="{FF2B5EF4-FFF2-40B4-BE49-F238E27FC236}">
                <a16:creationId xmlns:a16="http://schemas.microsoft.com/office/drawing/2014/main" id="{2B3E2A66-54E6-4878-8404-951C0C1713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8792" y="3182839"/>
            <a:ext cx="4563067" cy="2968804"/>
          </a:xfrm>
          <a:prstGeom prst="rect">
            <a:avLst/>
          </a:prstGeom>
        </p:spPr>
      </p:pic>
    </p:spTree>
    <p:extLst>
      <p:ext uri="{BB962C8B-B14F-4D97-AF65-F5344CB8AC3E}">
        <p14:creationId xmlns:p14="http://schemas.microsoft.com/office/powerpoint/2010/main" val="211715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1" y="365127"/>
            <a:ext cx="5572974" cy="1001946"/>
          </a:xfrm>
        </p:spPr>
        <p:txBody>
          <a:bodyPr>
            <a:normAutofit fontScale="90000"/>
          </a:bodyPr>
          <a:lstStyle/>
          <a:p>
            <a:r>
              <a:rPr lang="en-US" dirty="0">
                <a:solidFill>
                  <a:srgbClr val="ED1C24"/>
                </a:solidFill>
              </a:rPr>
              <a:t>Chicken Statue &amp; Turbine Blade</a:t>
            </a:r>
          </a:p>
        </p:txBody>
      </p:sp>
      <p:pic>
        <p:nvPicPr>
          <p:cNvPr id="7" name="Picture 6" descr="Shape&#10;&#10;Description automatically generated">
            <a:extLst>
              <a:ext uri="{FF2B5EF4-FFF2-40B4-BE49-F238E27FC236}">
                <a16:creationId xmlns:a16="http://schemas.microsoft.com/office/drawing/2014/main" id="{B37B3166-0BB9-48EC-B40F-03EC0D373E58}"/>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rot="15978901">
            <a:off x="6716805" y="457549"/>
            <a:ext cx="1371600" cy="1371600"/>
          </a:xfrm>
          <a:prstGeom prst="rect">
            <a:avLst/>
          </a:prstGeom>
        </p:spPr>
      </p:pic>
      <p:pic>
        <p:nvPicPr>
          <p:cNvPr id="8" name="Picture 7">
            <a:extLst>
              <a:ext uri="{FF2B5EF4-FFF2-40B4-BE49-F238E27FC236}">
                <a16:creationId xmlns:a16="http://schemas.microsoft.com/office/drawing/2014/main" id="{8282FD8B-049C-4618-9E61-88219EA669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8650" y="1493533"/>
            <a:ext cx="8167670" cy="1150079"/>
          </a:xfrm>
          <a:prstGeom prst="rect">
            <a:avLst/>
          </a:prstGeom>
          <a:ln w="3175">
            <a:solidFill>
              <a:schemeClr val="tx1"/>
            </a:solidFill>
          </a:ln>
        </p:spPr>
      </p:pic>
      <p:pic>
        <p:nvPicPr>
          <p:cNvPr id="5" name="Picture 4" descr="A picture containing outdoor, sky, water, boat&#10;&#10;Description automatically generated">
            <a:extLst>
              <a:ext uri="{FF2B5EF4-FFF2-40B4-BE49-F238E27FC236}">
                <a16:creationId xmlns:a16="http://schemas.microsoft.com/office/drawing/2014/main" id="{2D6C3D7C-CBAD-4723-A953-EAB6E09C0A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650" y="2975427"/>
            <a:ext cx="4836184" cy="2833702"/>
          </a:xfrm>
          <a:prstGeom prst="rect">
            <a:avLst/>
          </a:prstGeom>
        </p:spPr>
      </p:pic>
      <p:pic>
        <p:nvPicPr>
          <p:cNvPr id="9" name="Picture 8" descr="A picture containing LEGO, toy&#10;&#10;Description automatically generated">
            <a:extLst>
              <a:ext uri="{FF2B5EF4-FFF2-40B4-BE49-F238E27FC236}">
                <a16:creationId xmlns:a16="http://schemas.microsoft.com/office/drawing/2014/main" id="{7A38AA87-A1AB-4BEF-8B16-ECF15930FC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11390" y="2302109"/>
            <a:ext cx="4559984" cy="3270252"/>
          </a:xfrm>
          <a:prstGeom prst="rect">
            <a:avLst/>
          </a:prstGeom>
        </p:spPr>
      </p:pic>
    </p:spTree>
    <p:extLst>
      <p:ext uri="{BB962C8B-B14F-4D97-AF65-F5344CB8AC3E}">
        <p14:creationId xmlns:p14="http://schemas.microsoft.com/office/powerpoint/2010/main" val="593059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B9620E39DC0D46B013DDD47E942A0F" ma:contentTypeVersion="13" ma:contentTypeDescription="Create a new document." ma:contentTypeScope="" ma:versionID="8203f4a1a4c036fb137e6fa6e7a2a285">
  <xsd:schema xmlns:xsd="http://www.w3.org/2001/XMLSchema" xmlns:xs="http://www.w3.org/2001/XMLSchema" xmlns:p="http://schemas.microsoft.com/office/2006/metadata/properties" xmlns:ns2="f0e45243-17b0-4cce-9b2d-f191534f8a0e" xmlns:ns3="eef8d247-b517-4b03-8403-4e70816b143f" targetNamespace="http://schemas.microsoft.com/office/2006/metadata/properties" ma:root="true" ma:fieldsID="6a3bae3d380ee0628374f0bda4e02413" ns2:_="" ns3:_="">
    <xsd:import namespace="f0e45243-17b0-4cce-9b2d-f191534f8a0e"/>
    <xsd:import namespace="eef8d247-b517-4b03-8403-4e70816b143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45243-17b0-4cce-9b2d-f191534f8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ef8d247-b517-4b03-8403-4e70816b143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51E2D7E-9FA8-4EB3-9C54-A7E57A7F76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45243-17b0-4cce-9b2d-f191534f8a0e"/>
    <ds:schemaRef ds:uri="eef8d247-b517-4b03-8403-4e70816b14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5091</TotalTime>
  <Words>914</Words>
  <Application>Microsoft Macintosh PowerPoint</Application>
  <PresentationFormat>On-screen Show (4:3)</PresentationFormat>
  <Paragraphs>136</Paragraphs>
  <Slides>23</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Arial-BoldMT</vt:lpstr>
      <vt:lpstr>ArialMT</vt:lpstr>
      <vt:lpstr>Calibri</vt:lpstr>
      <vt:lpstr>Chantal Light</vt:lpstr>
      <vt:lpstr>Helvetica Neue</vt:lpstr>
      <vt:lpstr>Roboto Medium</vt:lpstr>
      <vt:lpstr>Office Theme</vt:lpstr>
      <vt:lpstr>1_Office Theme</vt:lpstr>
      <vt:lpstr>PowerPoint Presentation</vt:lpstr>
      <vt:lpstr>Session Overview</vt:lpstr>
      <vt:lpstr>Introduction</vt:lpstr>
      <vt:lpstr>Robot Lesson 2</vt:lpstr>
      <vt:lpstr>Robot Lesson 2</vt:lpstr>
      <vt:lpstr>Safety Project Spark</vt:lpstr>
      <vt:lpstr>Safety Project Spark</vt:lpstr>
      <vt:lpstr>Safety Project Spark</vt:lpstr>
      <vt:lpstr>Chicken Statue &amp; Turbine Blade</vt:lpstr>
      <vt:lpstr>PowerPoint Presentation</vt:lpstr>
      <vt:lpstr>Accident Avoidance</vt:lpstr>
      <vt:lpstr>PowerPoint Presentation</vt:lpstr>
      <vt:lpstr>Cargo Ship &amp; Crane with Container</vt:lpstr>
      <vt:lpstr>PowerPoint Presentation</vt:lpstr>
      <vt:lpstr>PowerPoint Presentation</vt:lpstr>
      <vt:lpstr>Safety Project Spark</vt:lpstr>
      <vt:lpstr>Share</vt:lpstr>
      <vt:lpstr>PowerPoint Presentation</vt:lpstr>
      <vt:lpstr>Reflection Questions</vt:lpstr>
      <vt:lpstr>Career Connections</vt:lpstr>
      <vt:lpstr>Multimedia Resources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Singh, Ramandeep</cp:lastModifiedBy>
  <cp:revision>5</cp:revision>
  <dcterms:created xsi:type="dcterms:W3CDTF">2020-04-21T20:33:01Z</dcterms:created>
  <dcterms:modified xsi:type="dcterms:W3CDTF">2021-10-16T14:14:15Z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0x01010084B9620E39DC0D46B013DDD47E942A0F</vt:lpwstr>
  </property>
</Properties>
</file>